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</p:sldMasterIdLst>
  <p:notesMasterIdLst>
    <p:notesMasterId r:id="rId15"/>
  </p:notesMasterIdLst>
  <p:handoutMasterIdLst>
    <p:handoutMasterId r:id="rId20"/>
  </p:handoutMasterIdLst>
  <p:sldIdLst>
    <p:sldId id="263" r:id="rId4"/>
    <p:sldId id="257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2" r:id="rId16"/>
    <p:sldId id="270" r:id="rId17"/>
    <p:sldId id="273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 userDrawn="1">
          <p15:clr>
            <a:srgbClr val="A4A3A4"/>
          </p15:clr>
        </p15:guide>
        <p15:guide id="2" pos="3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EF7"/>
    <a:srgbClr val="19A5BE"/>
    <a:srgbClr val="8BC349"/>
    <a:srgbClr val="4BAF4F"/>
    <a:srgbClr val="2296F3"/>
    <a:srgbClr val="FFCC00"/>
    <a:srgbClr val="53C3CD"/>
    <a:srgbClr val="196491"/>
    <a:srgbClr val="FFFFFF"/>
    <a:srgbClr val="FFD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03"/>
        <p:guide pos="390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idx="12" hasCustomPrompt="1"/>
          </p:nvPr>
        </p:nvSpPr>
        <p:spPr>
          <a:xfrm>
            <a:off x="106341" y="126846"/>
            <a:ext cx="6248402" cy="6731154"/>
          </a:xfrm>
          <a:custGeom>
            <a:avLst/>
            <a:gdLst>
              <a:gd name="connsiteX0" fmla="*/ 1180828 w 6248402"/>
              <a:gd name="connsiteY0" fmla="*/ 6542589 h 6731154"/>
              <a:gd name="connsiteX1" fmla="*/ 1369393 w 6248402"/>
              <a:gd name="connsiteY1" fmla="*/ 6731154 h 6731154"/>
              <a:gd name="connsiteX2" fmla="*/ 992263 w 6248402"/>
              <a:gd name="connsiteY2" fmla="*/ 6731154 h 6731154"/>
              <a:gd name="connsiteX3" fmla="*/ 2482760 w 6248402"/>
              <a:gd name="connsiteY3" fmla="*/ 5218886 h 6731154"/>
              <a:gd name="connsiteX4" fmla="*/ 3654063 w 6248402"/>
              <a:gd name="connsiteY4" fmla="*/ 6390189 h 6731154"/>
              <a:gd name="connsiteX5" fmla="*/ 3313098 w 6248402"/>
              <a:gd name="connsiteY5" fmla="*/ 6731154 h 6731154"/>
              <a:gd name="connsiteX6" fmla="*/ 1652422 w 6248402"/>
              <a:gd name="connsiteY6" fmla="*/ 6731154 h 6731154"/>
              <a:gd name="connsiteX7" fmla="*/ 1311457 w 6248402"/>
              <a:gd name="connsiteY7" fmla="*/ 6390189 h 6731154"/>
              <a:gd name="connsiteX8" fmla="*/ 3775167 w 6248402"/>
              <a:gd name="connsiteY8" fmla="*/ 3918858 h 6731154"/>
              <a:gd name="connsiteX9" fmla="*/ 4946470 w 6248402"/>
              <a:gd name="connsiteY9" fmla="*/ 5090161 h 6731154"/>
              <a:gd name="connsiteX10" fmla="*/ 3775167 w 6248402"/>
              <a:gd name="connsiteY10" fmla="*/ 6261464 h 6731154"/>
              <a:gd name="connsiteX11" fmla="*/ 2603864 w 6248402"/>
              <a:gd name="connsiteY11" fmla="*/ 5090161 h 6731154"/>
              <a:gd name="connsiteX12" fmla="*/ 1171303 w 6248402"/>
              <a:gd name="connsiteY12" fmla="*/ 3918858 h 6731154"/>
              <a:gd name="connsiteX13" fmla="*/ 2342606 w 6248402"/>
              <a:gd name="connsiteY13" fmla="*/ 5090161 h 6731154"/>
              <a:gd name="connsiteX14" fmla="*/ 1171303 w 6248402"/>
              <a:gd name="connsiteY14" fmla="*/ 6261464 h 6731154"/>
              <a:gd name="connsiteX15" fmla="*/ 0 w 6248402"/>
              <a:gd name="connsiteY15" fmla="*/ 5090161 h 6731154"/>
              <a:gd name="connsiteX16" fmla="*/ 5077099 w 6248402"/>
              <a:gd name="connsiteY16" fmla="*/ 2595155 h 6731154"/>
              <a:gd name="connsiteX17" fmla="*/ 6248402 w 6248402"/>
              <a:gd name="connsiteY17" fmla="*/ 3766458 h 6731154"/>
              <a:gd name="connsiteX18" fmla="*/ 5077099 w 6248402"/>
              <a:gd name="connsiteY18" fmla="*/ 4937761 h 6731154"/>
              <a:gd name="connsiteX19" fmla="*/ 3905796 w 6248402"/>
              <a:gd name="connsiteY19" fmla="*/ 3766458 h 6731154"/>
              <a:gd name="connsiteX20" fmla="*/ 2473235 w 6248402"/>
              <a:gd name="connsiteY20" fmla="*/ 2595155 h 6731154"/>
              <a:gd name="connsiteX21" fmla="*/ 3644538 w 6248402"/>
              <a:gd name="connsiteY21" fmla="*/ 3766458 h 6731154"/>
              <a:gd name="connsiteX22" fmla="*/ 2473235 w 6248402"/>
              <a:gd name="connsiteY22" fmla="*/ 4937761 h 6731154"/>
              <a:gd name="connsiteX23" fmla="*/ 1301932 w 6248402"/>
              <a:gd name="connsiteY23" fmla="*/ 3766458 h 6731154"/>
              <a:gd name="connsiteX24" fmla="*/ 3775167 w 6248402"/>
              <a:gd name="connsiteY24" fmla="*/ 1323703 h 6731154"/>
              <a:gd name="connsiteX25" fmla="*/ 4946470 w 6248402"/>
              <a:gd name="connsiteY25" fmla="*/ 2495007 h 6731154"/>
              <a:gd name="connsiteX26" fmla="*/ 3775167 w 6248402"/>
              <a:gd name="connsiteY26" fmla="*/ 3666309 h 6731154"/>
              <a:gd name="connsiteX27" fmla="*/ 2603864 w 6248402"/>
              <a:gd name="connsiteY27" fmla="*/ 2495007 h 6731154"/>
              <a:gd name="connsiteX28" fmla="*/ 1171303 w 6248402"/>
              <a:gd name="connsiteY28" fmla="*/ 1323703 h 6731154"/>
              <a:gd name="connsiteX29" fmla="*/ 2342606 w 6248402"/>
              <a:gd name="connsiteY29" fmla="*/ 2495007 h 6731154"/>
              <a:gd name="connsiteX30" fmla="*/ 1171303 w 6248402"/>
              <a:gd name="connsiteY30" fmla="*/ 3666309 h 6731154"/>
              <a:gd name="connsiteX31" fmla="*/ 0 w 6248402"/>
              <a:gd name="connsiteY31" fmla="*/ 2495007 h 6731154"/>
              <a:gd name="connsiteX32" fmla="*/ 5077099 w 6248402"/>
              <a:gd name="connsiteY32" fmla="*/ 0 h 6731154"/>
              <a:gd name="connsiteX33" fmla="*/ 6248402 w 6248402"/>
              <a:gd name="connsiteY33" fmla="*/ 1171303 h 6731154"/>
              <a:gd name="connsiteX34" fmla="*/ 5077099 w 6248402"/>
              <a:gd name="connsiteY34" fmla="*/ 2342606 h 6731154"/>
              <a:gd name="connsiteX35" fmla="*/ 3905796 w 6248402"/>
              <a:gd name="connsiteY35" fmla="*/ 1171303 h 6731154"/>
              <a:gd name="connsiteX36" fmla="*/ 2473235 w 6248402"/>
              <a:gd name="connsiteY36" fmla="*/ 0 h 6731154"/>
              <a:gd name="connsiteX37" fmla="*/ 3644538 w 6248402"/>
              <a:gd name="connsiteY37" fmla="*/ 1171303 h 6731154"/>
              <a:gd name="connsiteX38" fmla="*/ 2473235 w 6248402"/>
              <a:gd name="connsiteY38" fmla="*/ 2342606 h 6731154"/>
              <a:gd name="connsiteX39" fmla="*/ 1301932 w 6248402"/>
              <a:gd name="connsiteY39" fmla="*/ 1171303 h 673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48402" h="6731154">
                <a:moveTo>
                  <a:pt x="1180828" y="6542589"/>
                </a:moveTo>
                <a:lnTo>
                  <a:pt x="1369393" y="6731154"/>
                </a:lnTo>
                <a:lnTo>
                  <a:pt x="992263" y="6731154"/>
                </a:lnTo>
                <a:close/>
                <a:moveTo>
                  <a:pt x="2482760" y="5218886"/>
                </a:moveTo>
                <a:lnTo>
                  <a:pt x="3654063" y="6390189"/>
                </a:lnTo>
                <a:lnTo>
                  <a:pt x="3313098" y="6731154"/>
                </a:lnTo>
                <a:lnTo>
                  <a:pt x="1652422" y="6731154"/>
                </a:lnTo>
                <a:lnTo>
                  <a:pt x="1311457" y="6390189"/>
                </a:lnTo>
                <a:close/>
                <a:moveTo>
                  <a:pt x="3775167" y="3918858"/>
                </a:moveTo>
                <a:lnTo>
                  <a:pt x="4946470" y="5090161"/>
                </a:lnTo>
                <a:lnTo>
                  <a:pt x="3775167" y="6261464"/>
                </a:lnTo>
                <a:lnTo>
                  <a:pt x="2603864" y="5090161"/>
                </a:lnTo>
                <a:close/>
                <a:moveTo>
                  <a:pt x="1171303" y="3918858"/>
                </a:moveTo>
                <a:lnTo>
                  <a:pt x="2342606" y="5090161"/>
                </a:lnTo>
                <a:lnTo>
                  <a:pt x="1171303" y="6261464"/>
                </a:lnTo>
                <a:lnTo>
                  <a:pt x="0" y="5090161"/>
                </a:lnTo>
                <a:close/>
                <a:moveTo>
                  <a:pt x="5077099" y="2595155"/>
                </a:moveTo>
                <a:lnTo>
                  <a:pt x="6248402" y="3766458"/>
                </a:lnTo>
                <a:lnTo>
                  <a:pt x="5077099" y="4937761"/>
                </a:lnTo>
                <a:lnTo>
                  <a:pt x="3905796" y="3766458"/>
                </a:lnTo>
                <a:close/>
                <a:moveTo>
                  <a:pt x="2473235" y="2595155"/>
                </a:moveTo>
                <a:lnTo>
                  <a:pt x="3644538" y="3766458"/>
                </a:lnTo>
                <a:lnTo>
                  <a:pt x="2473235" y="4937761"/>
                </a:lnTo>
                <a:lnTo>
                  <a:pt x="1301932" y="3766458"/>
                </a:lnTo>
                <a:close/>
                <a:moveTo>
                  <a:pt x="3775167" y="1323703"/>
                </a:moveTo>
                <a:lnTo>
                  <a:pt x="4946470" y="2495007"/>
                </a:lnTo>
                <a:lnTo>
                  <a:pt x="3775167" y="3666309"/>
                </a:lnTo>
                <a:lnTo>
                  <a:pt x="2603864" y="2495007"/>
                </a:lnTo>
                <a:close/>
                <a:moveTo>
                  <a:pt x="1171303" y="1323703"/>
                </a:moveTo>
                <a:lnTo>
                  <a:pt x="2342606" y="2495007"/>
                </a:lnTo>
                <a:lnTo>
                  <a:pt x="1171303" y="3666309"/>
                </a:lnTo>
                <a:lnTo>
                  <a:pt x="0" y="2495007"/>
                </a:lnTo>
                <a:close/>
                <a:moveTo>
                  <a:pt x="5077099" y="0"/>
                </a:moveTo>
                <a:lnTo>
                  <a:pt x="6248402" y="1171303"/>
                </a:lnTo>
                <a:lnTo>
                  <a:pt x="5077099" y="2342606"/>
                </a:lnTo>
                <a:lnTo>
                  <a:pt x="3905796" y="1171303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  <a:endParaRPr lang="en-US" altLang="ko-KR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idx="12" hasCustomPrompt="1"/>
          </p:nvPr>
        </p:nvSpPr>
        <p:spPr>
          <a:xfrm>
            <a:off x="106341" y="126846"/>
            <a:ext cx="6248402" cy="6731154"/>
          </a:xfrm>
          <a:custGeom>
            <a:avLst/>
            <a:gdLst>
              <a:gd name="connsiteX0" fmla="*/ 1180828 w 6248402"/>
              <a:gd name="connsiteY0" fmla="*/ 6542589 h 6731154"/>
              <a:gd name="connsiteX1" fmla="*/ 1369393 w 6248402"/>
              <a:gd name="connsiteY1" fmla="*/ 6731154 h 6731154"/>
              <a:gd name="connsiteX2" fmla="*/ 992263 w 6248402"/>
              <a:gd name="connsiteY2" fmla="*/ 6731154 h 6731154"/>
              <a:gd name="connsiteX3" fmla="*/ 2482760 w 6248402"/>
              <a:gd name="connsiteY3" fmla="*/ 5218886 h 6731154"/>
              <a:gd name="connsiteX4" fmla="*/ 3654063 w 6248402"/>
              <a:gd name="connsiteY4" fmla="*/ 6390189 h 6731154"/>
              <a:gd name="connsiteX5" fmla="*/ 3313098 w 6248402"/>
              <a:gd name="connsiteY5" fmla="*/ 6731154 h 6731154"/>
              <a:gd name="connsiteX6" fmla="*/ 1652422 w 6248402"/>
              <a:gd name="connsiteY6" fmla="*/ 6731154 h 6731154"/>
              <a:gd name="connsiteX7" fmla="*/ 1311457 w 6248402"/>
              <a:gd name="connsiteY7" fmla="*/ 6390189 h 6731154"/>
              <a:gd name="connsiteX8" fmla="*/ 3775167 w 6248402"/>
              <a:gd name="connsiteY8" fmla="*/ 3918858 h 6731154"/>
              <a:gd name="connsiteX9" fmla="*/ 4946470 w 6248402"/>
              <a:gd name="connsiteY9" fmla="*/ 5090161 h 6731154"/>
              <a:gd name="connsiteX10" fmla="*/ 3775167 w 6248402"/>
              <a:gd name="connsiteY10" fmla="*/ 6261464 h 6731154"/>
              <a:gd name="connsiteX11" fmla="*/ 2603864 w 6248402"/>
              <a:gd name="connsiteY11" fmla="*/ 5090161 h 6731154"/>
              <a:gd name="connsiteX12" fmla="*/ 1171303 w 6248402"/>
              <a:gd name="connsiteY12" fmla="*/ 3918858 h 6731154"/>
              <a:gd name="connsiteX13" fmla="*/ 2342606 w 6248402"/>
              <a:gd name="connsiteY13" fmla="*/ 5090161 h 6731154"/>
              <a:gd name="connsiteX14" fmla="*/ 1171303 w 6248402"/>
              <a:gd name="connsiteY14" fmla="*/ 6261464 h 6731154"/>
              <a:gd name="connsiteX15" fmla="*/ 0 w 6248402"/>
              <a:gd name="connsiteY15" fmla="*/ 5090161 h 6731154"/>
              <a:gd name="connsiteX16" fmla="*/ 5077099 w 6248402"/>
              <a:gd name="connsiteY16" fmla="*/ 2595155 h 6731154"/>
              <a:gd name="connsiteX17" fmla="*/ 6248402 w 6248402"/>
              <a:gd name="connsiteY17" fmla="*/ 3766458 h 6731154"/>
              <a:gd name="connsiteX18" fmla="*/ 5077099 w 6248402"/>
              <a:gd name="connsiteY18" fmla="*/ 4937761 h 6731154"/>
              <a:gd name="connsiteX19" fmla="*/ 3905796 w 6248402"/>
              <a:gd name="connsiteY19" fmla="*/ 3766458 h 6731154"/>
              <a:gd name="connsiteX20" fmla="*/ 2473235 w 6248402"/>
              <a:gd name="connsiteY20" fmla="*/ 2595155 h 6731154"/>
              <a:gd name="connsiteX21" fmla="*/ 3644538 w 6248402"/>
              <a:gd name="connsiteY21" fmla="*/ 3766458 h 6731154"/>
              <a:gd name="connsiteX22" fmla="*/ 2473235 w 6248402"/>
              <a:gd name="connsiteY22" fmla="*/ 4937761 h 6731154"/>
              <a:gd name="connsiteX23" fmla="*/ 1301932 w 6248402"/>
              <a:gd name="connsiteY23" fmla="*/ 3766458 h 6731154"/>
              <a:gd name="connsiteX24" fmla="*/ 3775167 w 6248402"/>
              <a:gd name="connsiteY24" fmla="*/ 1323703 h 6731154"/>
              <a:gd name="connsiteX25" fmla="*/ 4946470 w 6248402"/>
              <a:gd name="connsiteY25" fmla="*/ 2495007 h 6731154"/>
              <a:gd name="connsiteX26" fmla="*/ 3775167 w 6248402"/>
              <a:gd name="connsiteY26" fmla="*/ 3666309 h 6731154"/>
              <a:gd name="connsiteX27" fmla="*/ 2603864 w 6248402"/>
              <a:gd name="connsiteY27" fmla="*/ 2495007 h 6731154"/>
              <a:gd name="connsiteX28" fmla="*/ 1171303 w 6248402"/>
              <a:gd name="connsiteY28" fmla="*/ 1323703 h 6731154"/>
              <a:gd name="connsiteX29" fmla="*/ 2342606 w 6248402"/>
              <a:gd name="connsiteY29" fmla="*/ 2495007 h 6731154"/>
              <a:gd name="connsiteX30" fmla="*/ 1171303 w 6248402"/>
              <a:gd name="connsiteY30" fmla="*/ 3666309 h 6731154"/>
              <a:gd name="connsiteX31" fmla="*/ 0 w 6248402"/>
              <a:gd name="connsiteY31" fmla="*/ 2495007 h 6731154"/>
              <a:gd name="connsiteX32" fmla="*/ 5077099 w 6248402"/>
              <a:gd name="connsiteY32" fmla="*/ 0 h 6731154"/>
              <a:gd name="connsiteX33" fmla="*/ 6248402 w 6248402"/>
              <a:gd name="connsiteY33" fmla="*/ 1171303 h 6731154"/>
              <a:gd name="connsiteX34" fmla="*/ 5077099 w 6248402"/>
              <a:gd name="connsiteY34" fmla="*/ 2342606 h 6731154"/>
              <a:gd name="connsiteX35" fmla="*/ 3905796 w 6248402"/>
              <a:gd name="connsiteY35" fmla="*/ 1171303 h 6731154"/>
              <a:gd name="connsiteX36" fmla="*/ 2473235 w 6248402"/>
              <a:gd name="connsiteY36" fmla="*/ 0 h 6731154"/>
              <a:gd name="connsiteX37" fmla="*/ 3644538 w 6248402"/>
              <a:gd name="connsiteY37" fmla="*/ 1171303 h 6731154"/>
              <a:gd name="connsiteX38" fmla="*/ 2473235 w 6248402"/>
              <a:gd name="connsiteY38" fmla="*/ 2342606 h 6731154"/>
              <a:gd name="connsiteX39" fmla="*/ 1301932 w 6248402"/>
              <a:gd name="connsiteY39" fmla="*/ 1171303 h 673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48402" h="6731154">
                <a:moveTo>
                  <a:pt x="1180828" y="6542589"/>
                </a:moveTo>
                <a:lnTo>
                  <a:pt x="1369393" y="6731154"/>
                </a:lnTo>
                <a:lnTo>
                  <a:pt x="992263" y="6731154"/>
                </a:lnTo>
                <a:close/>
                <a:moveTo>
                  <a:pt x="2482760" y="5218886"/>
                </a:moveTo>
                <a:lnTo>
                  <a:pt x="3654063" y="6390189"/>
                </a:lnTo>
                <a:lnTo>
                  <a:pt x="3313098" y="6731154"/>
                </a:lnTo>
                <a:lnTo>
                  <a:pt x="1652422" y="6731154"/>
                </a:lnTo>
                <a:lnTo>
                  <a:pt x="1311457" y="6390189"/>
                </a:lnTo>
                <a:close/>
                <a:moveTo>
                  <a:pt x="3775167" y="3918858"/>
                </a:moveTo>
                <a:lnTo>
                  <a:pt x="4946470" y="5090161"/>
                </a:lnTo>
                <a:lnTo>
                  <a:pt x="3775167" y="6261464"/>
                </a:lnTo>
                <a:lnTo>
                  <a:pt x="2603864" y="5090161"/>
                </a:lnTo>
                <a:close/>
                <a:moveTo>
                  <a:pt x="1171303" y="3918858"/>
                </a:moveTo>
                <a:lnTo>
                  <a:pt x="2342606" y="5090161"/>
                </a:lnTo>
                <a:lnTo>
                  <a:pt x="1171303" y="6261464"/>
                </a:lnTo>
                <a:lnTo>
                  <a:pt x="0" y="5090161"/>
                </a:lnTo>
                <a:close/>
                <a:moveTo>
                  <a:pt x="5077099" y="2595155"/>
                </a:moveTo>
                <a:lnTo>
                  <a:pt x="6248402" y="3766458"/>
                </a:lnTo>
                <a:lnTo>
                  <a:pt x="5077099" y="4937761"/>
                </a:lnTo>
                <a:lnTo>
                  <a:pt x="3905796" y="3766458"/>
                </a:lnTo>
                <a:close/>
                <a:moveTo>
                  <a:pt x="2473235" y="2595155"/>
                </a:moveTo>
                <a:lnTo>
                  <a:pt x="3644538" y="3766458"/>
                </a:lnTo>
                <a:lnTo>
                  <a:pt x="2473235" y="4937761"/>
                </a:lnTo>
                <a:lnTo>
                  <a:pt x="1301932" y="3766458"/>
                </a:lnTo>
                <a:close/>
                <a:moveTo>
                  <a:pt x="3775167" y="1323703"/>
                </a:moveTo>
                <a:lnTo>
                  <a:pt x="4946470" y="2495007"/>
                </a:lnTo>
                <a:lnTo>
                  <a:pt x="3775167" y="3666309"/>
                </a:lnTo>
                <a:lnTo>
                  <a:pt x="2603864" y="2495007"/>
                </a:lnTo>
                <a:close/>
                <a:moveTo>
                  <a:pt x="1171303" y="1323703"/>
                </a:moveTo>
                <a:lnTo>
                  <a:pt x="2342606" y="2495007"/>
                </a:lnTo>
                <a:lnTo>
                  <a:pt x="1171303" y="3666309"/>
                </a:lnTo>
                <a:lnTo>
                  <a:pt x="0" y="2495007"/>
                </a:lnTo>
                <a:close/>
                <a:moveTo>
                  <a:pt x="5077099" y="0"/>
                </a:moveTo>
                <a:lnTo>
                  <a:pt x="6248402" y="1171303"/>
                </a:lnTo>
                <a:lnTo>
                  <a:pt x="5077099" y="2342606"/>
                </a:lnTo>
                <a:lnTo>
                  <a:pt x="3905796" y="1171303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/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/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/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 bldLvl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4"/>
          <p:cNvSpPr>
            <a:spLocks noGrp="1"/>
          </p:cNvSpPr>
          <p:nvPr>
            <p:ph type="pic" sz="quarter" idx="11" hasCustomPrompt="1"/>
          </p:nvPr>
        </p:nvSpPr>
        <p:spPr>
          <a:xfrm>
            <a:off x="4074943" y="448887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15"/>
          <p:cNvSpPr>
            <a:spLocks noGrp="1"/>
          </p:cNvSpPr>
          <p:nvPr>
            <p:ph type="pic" sz="quarter" idx="12" hasCustomPrompt="1"/>
          </p:nvPr>
        </p:nvSpPr>
        <p:spPr>
          <a:xfrm>
            <a:off x="5653743" y="2009396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16"/>
          <p:cNvSpPr>
            <a:spLocks noGrp="1"/>
          </p:cNvSpPr>
          <p:nvPr>
            <p:ph type="pic" sz="quarter" idx="13" hasCustomPrompt="1"/>
          </p:nvPr>
        </p:nvSpPr>
        <p:spPr>
          <a:xfrm>
            <a:off x="7232543" y="44888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17"/>
          <p:cNvSpPr>
            <a:spLocks noGrp="1"/>
          </p:cNvSpPr>
          <p:nvPr>
            <p:ph type="pic" sz="quarter" idx="14" hasCustomPrompt="1"/>
          </p:nvPr>
        </p:nvSpPr>
        <p:spPr>
          <a:xfrm>
            <a:off x="7206298" y="356990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8770034" y="14068"/>
            <a:ext cx="3421966" cy="6843932"/>
          </a:xfrm>
          <a:custGeom>
            <a:avLst/>
            <a:gdLst>
              <a:gd name="connsiteX0" fmla="*/ 3421966 w 3421966"/>
              <a:gd name="connsiteY0" fmla="*/ 0 h 6843932"/>
              <a:gd name="connsiteX1" fmla="*/ 3421966 w 3421966"/>
              <a:gd name="connsiteY1" fmla="*/ 6843932 h 6843932"/>
              <a:gd name="connsiteX2" fmla="*/ 0 w 3421966"/>
              <a:gd name="connsiteY2" fmla="*/ 3421966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3421966" y="0"/>
                </a:moveTo>
                <a:lnTo>
                  <a:pt x="3421966" y="6843932"/>
                </a:lnTo>
                <a:lnTo>
                  <a:pt x="0" y="34219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/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096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3688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81280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6" Type="http://schemas.openxmlformats.org/officeDocument/2006/relationships/notesSlide" Target="../notesSlides/notesSlide2.xml"/><Relationship Id="rId35" Type="http://schemas.openxmlformats.org/officeDocument/2006/relationships/slideLayout" Target="../slideLayouts/slideLayout16.xml"/><Relationship Id="rId34" Type="http://schemas.openxmlformats.org/officeDocument/2006/relationships/tags" Target="../tags/tag164.xml"/><Relationship Id="rId33" Type="http://schemas.openxmlformats.org/officeDocument/2006/relationships/tags" Target="../tags/tag163.xml"/><Relationship Id="rId32" Type="http://schemas.openxmlformats.org/officeDocument/2006/relationships/tags" Target="../tags/tag162.xml"/><Relationship Id="rId31" Type="http://schemas.openxmlformats.org/officeDocument/2006/relationships/tags" Target="../tags/tag161.xml"/><Relationship Id="rId30" Type="http://schemas.openxmlformats.org/officeDocument/2006/relationships/tags" Target="../tags/tag160.xml"/><Relationship Id="rId3" Type="http://schemas.openxmlformats.org/officeDocument/2006/relationships/tags" Target="../tags/tag133.xml"/><Relationship Id="rId29" Type="http://schemas.openxmlformats.org/officeDocument/2006/relationships/tags" Target="../tags/tag159.xml"/><Relationship Id="rId28" Type="http://schemas.openxmlformats.org/officeDocument/2006/relationships/tags" Target="../tags/tag158.xml"/><Relationship Id="rId27" Type="http://schemas.openxmlformats.org/officeDocument/2006/relationships/tags" Target="../tags/tag157.xml"/><Relationship Id="rId26" Type="http://schemas.openxmlformats.org/officeDocument/2006/relationships/tags" Target="../tags/tag156.xml"/><Relationship Id="rId25" Type="http://schemas.openxmlformats.org/officeDocument/2006/relationships/tags" Target="../tags/tag155.xml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tags" Target="../tags/tag132.xml"/><Relationship Id="rId19" Type="http://schemas.openxmlformats.org/officeDocument/2006/relationships/tags" Target="../tags/tag149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4" Type="http://schemas.openxmlformats.org/officeDocument/2006/relationships/slideLayout" Target="../slideLayouts/slideLayout16.xml"/><Relationship Id="rId13" Type="http://schemas.openxmlformats.org/officeDocument/2006/relationships/image" Target="../media/image11.png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image" Target="../media/image13.png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6" Type="http://schemas.openxmlformats.org/officeDocument/2006/relationships/slideLayout" Target="../slideLayouts/slideLayout16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9" Type="http://schemas.openxmlformats.org/officeDocument/2006/relationships/slideLayout" Target="../slideLayouts/slideLayout16.xml"/><Relationship Id="rId18" Type="http://schemas.openxmlformats.org/officeDocument/2006/relationships/image" Target="../media/image14.png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0" Type="http://schemas.openxmlformats.org/officeDocument/2006/relationships/slideLayout" Target="../slideLayouts/slideLayout16.xml"/><Relationship Id="rId1" Type="http://schemas.openxmlformats.org/officeDocument/2006/relationships/tags" Target="../tags/tag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5560" y="1048068"/>
            <a:ext cx="5241290" cy="61531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accent2"/>
                </a:solidFill>
              </a:rPr>
              <a:t>区块链底层实现</a:t>
            </a:r>
            <a:endParaRPr lang="zh-CN" altLang="en-US" sz="40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40570" y="5045075"/>
            <a:ext cx="108204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06</a:t>
            </a:r>
            <a:endParaRPr lang="en-US" altLang="ko-KR" sz="44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</a:rPr>
              <a:t>经济激励模型：奖励与罚没并行</a:t>
            </a: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32140" y="5278755"/>
            <a:ext cx="2492375" cy="1288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/>
          <p:cNvSpPr/>
          <p:nvPr>
            <p:custDataLst>
              <p:tags r:id="rId1"/>
            </p:custDataLst>
          </p:nvPr>
        </p:nvSpPr>
        <p:spPr>
          <a:xfrm>
            <a:off x="1709884" y="5255405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800" dirty="0">
              <a:cs typeface="Arial" panose="020B0604020202020204" pitchFamily="34" charset="0"/>
            </a:endParaRPr>
          </a:p>
        </p:txBody>
      </p:sp>
      <p:grpSp>
        <p:nvGrpSpPr>
          <p:cNvPr id="8" name="그룹 10"/>
          <p:cNvGrpSpPr/>
          <p:nvPr>
            <p:custDataLst>
              <p:tags r:id="rId2"/>
            </p:custDataLst>
          </p:nvPr>
        </p:nvGrpSpPr>
        <p:grpSpPr>
          <a:xfrm>
            <a:off x="8537575" y="5441950"/>
            <a:ext cx="1713865" cy="951817"/>
            <a:chOff x="2547991" y="5161561"/>
            <a:chExt cx="7103168" cy="950813"/>
          </a:xfrm>
        </p:grpSpPr>
        <p:sp>
          <p:nvSpPr>
            <p:cNvPr id="9" name="TextBox 8"/>
            <p:cNvSpPr txBox="1"/>
            <p:nvPr/>
          </p:nvSpPr>
          <p:spPr>
            <a:xfrm>
              <a:off x="2547991" y="5467894"/>
              <a:ext cx="7103168" cy="644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信誉分影响权重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长期行为累积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形成正向循环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>
              <p:custDataLst>
                <p:tags r:id="rId3"/>
              </p:custDataLst>
            </p:nvPr>
          </p:nvSpPr>
          <p:spPr>
            <a:xfrm>
              <a:off x="2547991" y="5161561"/>
              <a:ext cx="7103168" cy="306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信誉长期影响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698365" y="5278755"/>
            <a:ext cx="2448560" cy="1288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/>
          <p:cNvSpPr/>
          <p:nvPr>
            <p:custDataLst>
              <p:tags r:id="rId4"/>
            </p:custDataLst>
          </p:nvPr>
        </p:nvSpPr>
        <p:spPr>
          <a:xfrm>
            <a:off x="3660768" y="4172064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800" dirty="0">
              <a:cs typeface="Arial" panose="020B0604020202020204" pitchFamily="34" charset="0"/>
            </a:endParaRPr>
          </a:p>
        </p:txBody>
      </p:sp>
      <p:grpSp>
        <p:nvGrpSpPr>
          <p:cNvPr id="15" name="그룹 6"/>
          <p:cNvGrpSpPr/>
          <p:nvPr>
            <p:custDataLst>
              <p:tags r:id="rId5"/>
            </p:custDataLst>
          </p:nvPr>
        </p:nvGrpSpPr>
        <p:grpSpPr>
          <a:xfrm>
            <a:off x="4956175" y="5426710"/>
            <a:ext cx="1661795" cy="951831"/>
            <a:chOff x="3431570" y="3972778"/>
            <a:chExt cx="5336014" cy="950811"/>
          </a:xfrm>
        </p:grpSpPr>
        <p:sp>
          <p:nvSpPr>
            <p:cNvPr id="16" name="TextBox 15"/>
            <p:cNvSpPr txBox="1"/>
            <p:nvPr/>
          </p:nvSpPr>
          <p:spPr>
            <a:xfrm>
              <a:off x="3431570" y="4279120"/>
              <a:ext cx="5336014" cy="64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投票需要质押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失败时扣除质押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提升决策质量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>
              <p:custDataLst>
                <p:tags r:id="rId6"/>
              </p:custDataLst>
            </p:nvPr>
          </p:nvSpPr>
          <p:spPr>
            <a:xfrm>
              <a:off x="3431570" y="3972778"/>
              <a:ext cx="5336014" cy="306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质押锁定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231265" y="5278755"/>
            <a:ext cx="2315845" cy="1289050"/>
          </a:xfrm>
          <a:prstGeom prst="rect">
            <a:avLst/>
          </a:prstGeom>
          <a:solidFill>
            <a:srgbClr val="19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2" name="그룹 5"/>
          <p:cNvGrpSpPr/>
          <p:nvPr>
            <p:custDataLst>
              <p:tags r:id="rId7"/>
            </p:custDataLst>
          </p:nvPr>
        </p:nvGrpSpPr>
        <p:grpSpPr>
          <a:xfrm>
            <a:off x="1435100" y="5406390"/>
            <a:ext cx="2388235" cy="951637"/>
            <a:chOff x="4284325" y="2935254"/>
            <a:chExt cx="3630504" cy="951301"/>
          </a:xfrm>
        </p:grpSpPr>
        <p:sp>
          <p:nvSpPr>
            <p:cNvPr id="23" name="TextBox 22"/>
            <p:cNvSpPr txBox="1"/>
            <p:nvPr/>
          </p:nvSpPr>
          <p:spPr>
            <a:xfrm>
              <a:off x="4284325" y="3241623"/>
              <a:ext cx="3630504" cy="644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绑定真实经济后果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提升参与谨慎度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抑制恶意行为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4" name="TextBox 23"/>
            <p:cNvSpPr txBox="1"/>
            <p:nvPr>
              <p:custDataLst>
                <p:tags r:id="rId8"/>
              </p:custDataLst>
            </p:nvPr>
          </p:nvSpPr>
          <p:spPr>
            <a:xfrm>
              <a:off x="4284325" y="2935254"/>
              <a:ext cx="3630504" cy="306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有赚有亏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Rectangle 18"/>
          <p:cNvSpPr/>
          <p:nvPr/>
        </p:nvSpPr>
        <p:spPr>
          <a:xfrm>
            <a:off x="2365375" y="1357630"/>
            <a:ext cx="2581910" cy="3754755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19649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18"/>
          <p:cNvSpPr/>
          <p:nvPr/>
        </p:nvSpPr>
        <p:spPr>
          <a:xfrm>
            <a:off x="6984365" y="1362075"/>
            <a:ext cx="2491105" cy="375031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19649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 Placeholder 27"/>
          <p:cNvSpPr txBox="1"/>
          <p:nvPr/>
        </p:nvSpPr>
        <p:spPr>
          <a:xfrm>
            <a:off x="7698105" y="1654810"/>
            <a:ext cx="1063625" cy="431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05405" y="2251075"/>
            <a:ext cx="228409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提案人奖励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+800 Token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+5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+1000 Token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（赏金）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支持者奖励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+300 Token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+140 Token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70% Gas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返还）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反对者罚没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-50 Token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（从质押扣除）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Text Placeholder 27"/>
          <p:cNvSpPr txBox="1"/>
          <p:nvPr/>
        </p:nvSpPr>
        <p:spPr>
          <a:xfrm>
            <a:off x="3143885" y="1654810"/>
            <a:ext cx="1024890" cy="431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奖励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98690" y="2316480"/>
            <a:ext cx="186182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提案人罚没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-300 Token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-5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支持者罚没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-100 Token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罚没金额去向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全部转入系统金库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用于后续奖励分发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Untitled diagram-2025-12-28-1641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2105" y="53340"/>
            <a:ext cx="7545070" cy="66046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215" y="339725"/>
            <a:ext cx="6111240" cy="724535"/>
          </a:xfrm>
        </p:spPr>
        <p:txBody>
          <a:bodyPr/>
          <a:lstStyle/>
          <a:p>
            <a:r>
              <a:rPr lang="zh-CN" altLang="en-US" sz="4400" b="1" dirty="0">
                <a:latin typeface="微软雅黑" panose="020B0503020204020204" charset="-122"/>
                <a:ea typeface="微软雅黑" panose="020B0503020204020204" charset="-122"/>
              </a:rPr>
              <a:t>经济激励完整流程</a:t>
            </a:r>
            <a:endParaRPr lang="zh-CN" altLang="en-US" sz="4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5925" y="208231"/>
            <a:ext cx="11525061" cy="6455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76095" y="1196340"/>
            <a:ext cx="6673850" cy="16732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>
              <a:lnSpc>
                <a:spcPct val="100000"/>
              </a:lnSpc>
              <a:buClrTx/>
              <a:buSzTx/>
              <a:buNone/>
            </a:pPr>
            <a:r>
              <a:rPr lang="en-US" altLang="zh-CN" sz="4265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Agent</a:t>
            </a:r>
            <a:r>
              <a:rPr lang="zh-CN" altLang="en-US" sz="4265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适配（交易流程）</a:t>
            </a:r>
            <a:endParaRPr lang="en-US" altLang="ko-KR" sz="4265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4223" y="5277145"/>
            <a:ext cx="3568440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08</a:t>
            </a:r>
            <a:endParaRPr lang="en-US" sz="4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Agent区块链适配架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1422400"/>
            <a:ext cx="6266180" cy="3426460"/>
          </a:xfrm>
          <a:prstGeom prst="rect">
            <a:avLst/>
          </a:prstGeom>
        </p:spPr>
      </p:pic>
      <p:sp>
        <p:nvSpPr>
          <p:cNvPr id="46" name="Oval 14"/>
          <p:cNvSpPr/>
          <p:nvPr>
            <p:custDataLst>
              <p:tags r:id="rId2"/>
            </p:custDataLst>
          </p:nvPr>
        </p:nvSpPr>
        <p:spPr>
          <a:xfrm>
            <a:off x="1369177" y="5645142"/>
            <a:ext cx="612000" cy="612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区块链适配：</a:t>
            </a:r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DAOExecutor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核心机制</a:t>
            </a: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val 12"/>
          <p:cNvSpPr/>
          <p:nvPr>
            <p:custDataLst>
              <p:tags r:id="rId3"/>
            </p:custDataLst>
          </p:nvPr>
        </p:nvSpPr>
        <p:spPr>
          <a:xfrm>
            <a:off x="4513769" y="5605474"/>
            <a:ext cx="612000" cy="612000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TextBox 13"/>
          <p:cNvSpPr txBox="1"/>
          <p:nvPr>
            <p:custDataLst>
              <p:tags r:id="rId4"/>
            </p:custDataLst>
          </p:nvPr>
        </p:nvSpPr>
        <p:spPr>
          <a:xfrm>
            <a:off x="5287645" y="5556885"/>
            <a:ext cx="2137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行为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签名交易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Agent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决策都是签名交易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可追溯、可审计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val 14"/>
          <p:cNvSpPr/>
          <p:nvPr>
            <p:custDataLst>
              <p:tags r:id="rId5"/>
            </p:custDataLst>
          </p:nvPr>
        </p:nvSpPr>
        <p:spPr>
          <a:xfrm>
            <a:off x="7573762" y="5596882"/>
            <a:ext cx="612000" cy="612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/>
          <p:cNvSpPr txBox="1"/>
          <p:nvPr>
            <p:custDataLst>
              <p:tags r:id="rId6"/>
            </p:custDataLst>
          </p:nvPr>
        </p:nvSpPr>
        <p:spPr>
          <a:xfrm>
            <a:off x="8347710" y="5548630"/>
            <a:ext cx="2899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决策结果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可审计链上记录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所有决策记录在区块链上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Merkle Root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保证完整性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前端可可视化展示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Parallelogram 30"/>
          <p:cNvSpPr/>
          <p:nvPr>
            <p:custDataLst>
              <p:tags r:id="rId7"/>
            </p:custDataLst>
          </p:nvPr>
        </p:nvSpPr>
        <p:spPr>
          <a:xfrm flipH="1">
            <a:off x="7749841" y="5781068"/>
            <a:ext cx="275022" cy="275702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Donut 24"/>
          <p:cNvSpPr/>
          <p:nvPr>
            <p:custDataLst>
              <p:tags r:id="rId8"/>
            </p:custDataLst>
          </p:nvPr>
        </p:nvSpPr>
        <p:spPr>
          <a:xfrm>
            <a:off x="4665341" y="5764234"/>
            <a:ext cx="305292" cy="30777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522720" y="1908175"/>
            <a:ext cx="5450205" cy="3559810"/>
            <a:chOff x="9324" y="662"/>
            <a:chExt cx="8238" cy="5965"/>
          </a:xfrm>
        </p:grpSpPr>
        <p:sp>
          <p:nvSpPr>
            <p:cNvPr id="5" name="Rectangle 4"/>
            <p:cNvSpPr/>
            <p:nvPr>
              <p:custDataLst>
                <p:tags r:id="rId9"/>
              </p:custDataLst>
            </p:nvPr>
          </p:nvSpPr>
          <p:spPr>
            <a:xfrm>
              <a:off x="9324" y="662"/>
              <a:ext cx="4119" cy="2001"/>
            </a:xfrm>
            <a:prstGeom prst="rect">
              <a:avLst/>
            </a:prstGeom>
            <a:solidFill>
              <a:schemeClr val="accent2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6" name="Group 5"/>
            <p:cNvGrpSpPr/>
            <p:nvPr>
              <p:custDataLst>
                <p:tags r:id="rId10"/>
              </p:custDataLst>
            </p:nvPr>
          </p:nvGrpSpPr>
          <p:grpSpPr>
            <a:xfrm rot="0">
              <a:off x="9661" y="914"/>
              <a:ext cx="3283" cy="1571"/>
              <a:chOff x="706428" y="2133698"/>
              <a:chExt cx="2592288" cy="699978"/>
            </a:xfrm>
          </p:grpSpPr>
          <p:sp>
            <p:nvSpPr>
              <p:cNvPr id="7" name="TextBox 6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706428" y="2133698"/>
                <a:ext cx="2592288" cy="2289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账户状态同步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06430" y="2352114"/>
                <a:ext cx="2592286" cy="48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从链上读取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Agent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账户状态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同步余额、质押、信誉分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计算动态投票权重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23" name="Rectangle 4"/>
            <p:cNvSpPr/>
            <p:nvPr>
              <p:custDataLst>
                <p:tags r:id="rId13"/>
              </p:custDataLst>
            </p:nvPr>
          </p:nvSpPr>
          <p:spPr>
            <a:xfrm>
              <a:off x="9324" y="4636"/>
              <a:ext cx="4119" cy="1991"/>
            </a:xfrm>
            <a:prstGeom prst="rect">
              <a:avLst/>
            </a:prstGeom>
            <a:solidFill>
              <a:schemeClr val="accent2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24" name="Group 5"/>
            <p:cNvGrpSpPr/>
            <p:nvPr>
              <p:custDataLst>
                <p:tags r:id="rId14"/>
              </p:custDataLst>
            </p:nvPr>
          </p:nvGrpSpPr>
          <p:grpSpPr>
            <a:xfrm rot="0">
              <a:off x="9742" y="4857"/>
              <a:ext cx="3283" cy="1571"/>
              <a:chOff x="706428" y="2133694"/>
              <a:chExt cx="2592288" cy="699983"/>
            </a:xfrm>
          </p:grpSpPr>
          <p:sp>
            <p:nvSpPr>
              <p:cNvPr id="25" name="TextBox 6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06428" y="2133694"/>
                <a:ext cx="2592288" cy="2289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投票权重计算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706430" y="2352095"/>
                <a:ext cx="2592286" cy="48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同步链上账户状态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计算信誉和质押加成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动态调整投票权重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27" name="Rectangle 4"/>
            <p:cNvSpPr/>
            <p:nvPr>
              <p:custDataLst>
                <p:tags r:id="rId17"/>
              </p:custDataLst>
            </p:nvPr>
          </p:nvSpPr>
          <p:spPr>
            <a:xfrm>
              <a:off x="13443" y="2653"/>
              <a:ext cx="4119" cy="1991"/>
            </a:xfrm>
            <a:prstGeom prst="rect">
              <a:avLst/>
            </a:prstGeom>
            <a:solidFill>
              <a:schemeClr val="accent2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28" name="Group 5"/>
            <p:cNvGrpSpPr/>
            <p:nvPr>
              <p:custDataLst>
                <p:tags r:id="rId18"/>
              </p:custDataLst>
            </p:nvPr>
          </p:nvGrpSpPr>
          <p:grpSpPr>
            <a:xfrm rot="0">
              <a:off x="13841" y="2838"/>
              <a:ext cx="3283" cy="1571"/>
              <a:chOff x="706428" y="2133699"/>
              <a:chExt cx="2592288" cy="699958"/>
            </a:xfrm>
          </p:grpSpPr>
          <p:sp>
            <p:nvSpPr>
              <p:cNvPr id="29" name="TextBox 6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706428" y="2133699"/>
                <a:ext cx="2592288" cy="2289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交易创建与签名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7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06430" y="2352096"/>
                <a:ext cx="2592286" cy="481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构造交易数据结构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使用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Agent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私钥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ECDSA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签名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设置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Gas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参数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31" name="Rectangle 4"/>
            <p:cNvSpPr/>
            <p:nvPr>
              <p:custDataLst>
                <p:tags r:id="rId21"/>
              </p:custDataLst>
            </p:nvPr>
          </p:nvSpPr>
          <p:spPr>
            <a:xfrm>
              <a:off x="13443" y="662"/>
              <a:ext cx="4119" cy="1991"/>
            </a:xfrm>
            <a:prstGeom prst="rect">
              <a:avLst/>
            </a:prstGeom>
            <a:solidFill>
              <a:srgbClr val="196491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32" name="Group 5"/>
            <p:cNvGrpSpPr/>
            <p:nvPr>
              <p:custDataLst>
                <p:tags r:id="rId22"/>
              </p:custDataLst>
            </p:nvPr>
          </p:nvGrpSpPr>
          <p:grpSpPr>
            <a:xfrm rot="0">
              <a:off x="13780" y="891"/>
              <a:ext cx="3283" cy="1571"/>
              <a:chOff x="706428" y="2133694"/>
              <a:chExt cx="2592288" cy="699983"/>
            </a:xfrm>
            <a:solidFill>
              <a:srgbClr val="196491"/>
            </a:solidFill>
          </p:grpSpPr>
          <p:sp>
            <p:nvSpPr>
              <p:cNvPr id="33" name="TextBox 6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706428" y="2133694"/>
                <a:ext cx="2592288" cy="22894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交易上链与出块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TextBox 7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706430" y="2352095"/>
                <a:ext cx="2592286" cy="48158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提交交易到交易池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触发区块打包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等待执行结果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35" name="Rectangle 4"/>
            <p:cNvSpPr/>
            <p:nvPr>
              <p:custDataLst>
                <p:tags r:id="rId25"/>
              </p:custDataLst>
            </p:nvPr>
          </p:nvSpPr>
          <p:spPr>
            <a:xfrm>
              <a:off x="9324" y="2653"/>
              <a:ext cx="4119" cy="1991"/>
            </a:xfrm>
            <a:prstGeom prst="rect">
              <a:avLst/>
            </a:prstGeom>
            <a:solidFill>
              <a:srgbClr val="196491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36" name="Group 5"/>
            <p:cNvGrpSpPr/>
            <p:nvPr>
              <p:custDataLst>
                <p:tags r:id="rId26"/>
              </p:custDataLst>
            </p:nvPr>
          </p:nvGrpSpPr>
          <p:grpSpPr>
            <a:xfrm rot="0">
              <a:off x="9724" y="2905"/>
              <a:ext cx="3283" cy="1571"/>
              <a:chOff x="706428" y="2133694"/>
              <a:chExt cx="2592288" cy="699983"/>
            </a:xfrm>
            <a:solidFill>
              <a:srgbClr val="196491"/>
            </a:solidFill>
          </p:grpSpPr>
          <p:sp>
            <p:nvSpPr>
              <p:cNvPr id="37" name="TextBox 6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706428" y="2133694"/>
                <a:ext cx="2592288" cy="22894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自动质押策略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7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706430" y="2352095"/>
                <a:ext cx="2592286" cy="48158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根据信誉分自动质押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信誉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≥80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：质押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5%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余额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信誉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≥60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：质押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2%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余额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39" name="Rectangle 4"/>
            <p:cNvSpPr/>
            <p:nvPr>
              <p:custDataLst>
                <p:tags r:id="rId29"/>
              </p:custDataLst>
            </p:nvPr>
          </p:nvSpPr>
          <p:spPr>
            <a:xfrm>
              <a:off x="13443" y="4636"/>
              <a:ext cx="4119" cy="1991"/>
            </a:xfrm>
            <a:prstGeom prst="rect">
              <a:avLst/>
            </a:prstGeom>
            <a:solidFill>
              <a:srgbClr val="196491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40" name="Group 5"/>
            <p:cNvGrpSpPr/>
            <p:nvPr>
              <p:custDataLst>
                <p:tags r:id="rId30"/>
              </p:custDataLst>
            </p:nvPr>
          </p:nvGrpSpPr>
          <p:grpSpPr>
            <a:xfrm rot="0">
              <a:off x="13881" y="4873"/>
              <a:ext cx="3283" cy="1571"/>
              <a:chOff x="706428" y="2133694"/>
              <a:chExt cx="2592288" cy="699983"/>
            </a:xfrm>
            <a:solidFill>
              <a:srgbClr val="196491"/>
            </a:solidFill>
          </p:grpSpPr>
          <p:sp>
            <p:nvSpPr>
              <p:cNvPr id="41" name="TextBox 6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706428" y="2133694"/>
                <a:ext cx="2592288" cy="22894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奖励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/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罚没分发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7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706430" y="2352095"/>
                <a:ext cx="2592286" cy="48158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根据投票结果执行奖惩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调用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Token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合约分发奖励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l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-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更新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Agent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信誉分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3" name="Rectangle 4"/>
          <p:cNvSpPr/>
          <p:nvPr>
            <p:custDataLst>
              <p:tags r:id="rId33"/>
            </p:custDataLst>
          </p:nvPr>
        </p:nvSpPr>
        <p:spPr>
          <a:xfrm>
            <a:off x="7655560" y="1423035"/>
            <a:ext cx="3105785" cy="485140"/>
          </a:xfrm>
          <a:prstGeom prst="rect">
            <a:avLst/>
          </a:prstGeom>
          <a:solidFill>
            <a:srgbClr val="53C3CD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658745" y="2390775"/>
            <a:ext cx="490220" cy="1152525"/>
          </a:xfrm>
          <a:prstGeom prst="rect">
            <a:avLst/>
          </a:prstGeom>
          <a:noFill/>
        </p:spPr>
        <p:txBody>
          <a:bodyPr vert="mongolianVert" wrap="square" rtlCol="0">
            <a:spAutoFit/>
          </a:bodyPr>
          <a:p>
            <a:r>
              <a:rPr lang="zh-CN" altLang="en-US" sz="200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核心功能</a:t>
            </a:r>
            <a:endParaRPr lang="zh-CN" altLang="en-US" sz="200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Rectangle 9"/>
          <p:cNvSpPr/>
          <p:nvPr/>
        </p:nvSpPr>
        <p:spPr>
          <a:xfrm>
            <a:off x="1510491" y="578029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TextBox 15"/>
          <p:cNvSpPr txBox="1"/>
          <p:nvPr>
            <p:custDataLst>
              <p:tags r:id="rId34"/>
            </p:custDataLst>
          </p:nvPr>
        </p:nvSpPr>
        <p:spPr>
          <a:xfrm>
            <a:off x="2047240" y="5596890"/>
            <a:ext cx="2317750" cy="764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从纯内存投票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链上交易投票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原论文：内存中投票统计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本项目：所有投票上链记录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52120" y="5635625"/>
            <a:ext cx="672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关键改造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850505" y="1516380"/>
            <a:ext cx="271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DAOExecutor</a:t>
            </a:r>
            <a:r>
              <a:rPr lang="zh-CN" altLang="en-US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核心功能</a:t>
            </a:r>
            <a:endParaRPr lang="zh-CN" altLang="en-US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Agent交易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" y="1219200"/>
            <a:ext cx="12129135" cy="43434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交易流程：从决策到上链</a:t>
            </a: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12495" y="1600200"/>
            <a:ext cx="7620" cy="6248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70815" y="2225040"/>
            <a:ext cx="1687195" cy="27559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ReAct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推理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2158365" y="1600200"/>
            <a:ext cx="7620" cy="163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81965" y="3253740"/>
            <a:ext cx="2715260" cy="6451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根因提案：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propose_root_cause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投票决策：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vote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数据采集：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data_collected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事件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375535" y="2148840"/>
            <a:ext cx="2159000" cy="82994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tx_type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：交易类型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sender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：交易内容（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格式）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nonce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：从账户状态获取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4" name="直接连接符 33"/>
          <p:cNvCxnSpPr>
            <a:endCxn id="33" idx="0"/>
          </p:cNvCxnSpPr>
          <p:nvPr/>
        </p:nvCxnSpPr>
        <p:spPr>
          <a:xfrm>
            <a:off x="3453765" y="1607820"/>
            <a:ext cx="1270" cy="5410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697605" y="3238500"/>
            <a:ext cx="2030095" cy="645160"/>
          </a:xfrm>
          <a:prstGeom prst="rect">
            <a:avLst/>
          </a:prstGeom>
          <a:solidFill>
            <a:srgbClr val="FFCC00"/>
          </a:solidFill>
        </p:spPr>
        <p:txBody>
          <a:bodyPr wrap="square" rtlCol="0">
            <a:spAutoFit/>
          </a:bodyPr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私钥（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ECDSA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对交易哈希签名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signature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字段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7" name="直接连接符 36"/>
          <p:cNvCxnSpPr>
            <a:endCxn id="36" idx="0"/>
          </p:cNvCxnSpPr>
          <p:nvPr/>
        </p:nvCxnSpPr>
        <p:spPr>
          <a:xfrm>
            <a:off x="4711065" y="1600200"/>
            <a:ext cx="1905" cy="163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052060" y="2148840"/>
            <a:ext cx="1648460" cy="6832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同步链上账户状态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检查余额是否充足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Nonce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是否正确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0" name="直接连接符 39"/>
          <p:cNvCxnSpPr>
            <a:endCxn id="39" idx="0"/>
          </p:cNvCxnSpPr>
          <p:nvPr/>
        </p:nvCxnSpPr>
        <p:spPr>
          <a:xfrm>
            <a:off x="5875020" y="1607820"/>
            <a:ext cx="1270" cy="5410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100570" y="1584960"/>
            <a:ext cx="6350" cy="16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969000" y="3238500"/>
            <a:ext cx="2268855" cy="6451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根据信誉分计算目标质押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如果当前质押不足，自动质押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构造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stake 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交易并上链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258050" y="2104390"/>
            <a:ext cx="1906270" cy="683260"/>
          </a:xfrm>
          <a:prstGeom prst="rect">
            <a:avLst/>
          </a:prstGeom>
          <a:solidFill>
            <a:srgbClr val="2296F3"/>
          </a:solidFill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add_transaction()</a:t>
            </a:r>
            <a:endParaRPr lang="en-US" altLang="zh-CN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交易加入交易池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等待打包出块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9" name="直接连接符 48"/>
          <p:cNvCxnSpPr>
            <a:endCxn id="47" idx="0"/>
          </p:cNvCxnSpPr>
          <p:nvPr/>
        </p:nvCxnSpPr>
        <p:spPr>
          <a:xfrm flipH="1">
            <a:off x="8211185" y="1592580"/>
            <a:ext cx="5080" cy="511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9509125" y="1597660"/>
            <a:ext cx="7620" cy="163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8421370" y="3238500"/>
            <a:ext cx="2183130" cy="6451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mine_block()</a:t>
            </a:r>
            <a:endParaRPr lang="en-US" altLang="zh-CN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打包所有待处理交易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</a:t>
            </a:r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Merkle Root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和区块哈希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673590" y="2104390"/>
            <a:ext cx="1824990" cy="873760"/>
          </a:xfrm>
          <a:prstGeom prst="rect">
            <a:avLst/>
          </a:prstGeom>
          <a:solidFill>
            <a:srgbClr val="4BAF4F"/>
          </a:solidFill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VM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执行每笔交易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调用对应智能合约方法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更新世界状态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发射事件日志</a:t>
            </a:r>
            <a:endParaRPr lang="zh-CN" altLang="en-US" sz="12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10309225" y="1584960"/>
            <a:ext cx="5080" cy="511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11655425" y="1607820"/>
            <a:ext cx="10160" cy="2555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9805670" y="4174490"/>
            <a:ext cx="2183130" cy="838200"/>
          </a:xfrm>
          <a:prstGeom prst="rect">
            <a:avLst/>
          </a:prstGeom>
          <a:solidFill>
            <a:srgbClr val="8BC349"/>
          </a:solidFill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交易执行成功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失败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返回区块高度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返回事件日志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Agent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接收反馈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rcRect t="18508"/>
          <a:stretch>
            <a:fillRect/>
          </a:stretch>
        </p:blipFill>
        <p:spPr>
          <a:xfrm>
            <a:off x="2375535" y="4173855"/>
            <a:ext cx="6266815" cy="230822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1425575" y="4244340"/>
            <a:ext cx="732790" cy="97472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关键交易类型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交易执行与反馈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990" y="1219200"/>
            <a:ext cx="5354955" cy="4889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交易执行：链上验证与</a:t>
            </a:r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反馈</a:t>
            </a: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 rot="0">
            <a:off x="323215" y="5088255"/>
            <a:ext cx="2806700" cy="1406525"/>
            <a:chOff x="971600" y="1733231"/>
            <a:chExt cx="1620000" cy="1440000"/>
          </a:xfrm>
        </p:grpSpPr>
        <p:sp>
          <p:nvSpPr>
            <p:cNvPr id="20" name="Hexagon 19"/>
            <p:cNvSpPr/>
            <p:nvPr/>
          </p:nvSpPr>
          <p:spPr>
            <a:xfrm>
              <a:off x="971600" y="1733231"/>
              <a:ext cx="1620000" cy="1440000"/>
            </a:xfrm>
            <a:prstGeom prst="hexagon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1" name="Hexagon 20"/>
            <p:cNvSpPr/>
            <p:nvPr/>
          </p:nvSpPr>
          <p:spPr>
            <a:xfrm>
              <a:off x="1061600" y="1805231"/>
              <a:ext cx="1440000" cy="1296000"/>
            </a:xfrm>
            <a:prstGeom prst="hexagon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" name="Group 6"/>
          <p:cNvGrpSpPr/>
          <p:nvPr/>
        </p:nvGrpSpPr>
        <p:grpSpPr>
          <a:xfrm rot="0">
            <a:off x="2854325" y="4342765"/>
            <a:ext cx="2835275" cy="1406525"/>
            <a:chOff x="971600" y="1733231"/>
            <a:chExt cx="1620000" cy="1440000"/>
          </a:xfrm>
        </p:grpSpPr>
        <p:sp>
          <p:nvSpPr>
            <p:cNvPr id="14" name="Hexagon 13"/>
            <p:cNvSpPr/>
            <p:nvPr/>
          </p:nvSpPr>
          <p:spPr>
            <a:xfrm>
              <a:off x="971600" y="1733231"/>
              <a:ext cx="1620000" cy="1440000"/>
            </a:xfrm>
            <a:prstGeom prst="hexagon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5" name="Hexagon 14"/>
            <p:cNvSpPr/>
            <p:nvPr/>
          </p:nvSpPr>
          <p:spPr>
            <a:xfrm>
              <a:off x="1061600" y="1805231"/>
              <a:ext cx="1440000" cy="1296000"/>
            </a:xfrm>
            <a:prstGeom prst="hexagon">
              <a:avLst/>
            </a:prstGeom>
            <a:solidFill>
              <a:schemeClr val="accent6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" name="Group 8"/>
          <p:cNvGrpSpPr/>
          <p:nvPr/>
        </p:nvGrpSpPr>
        <p:grpSpPr>
          <a:xfrm rot="0">
            <a:off x="323215" y="3602990"/>
            <a:ext cx="2807335" cy="1406525"/>
            <a:chOff x="971600" y="1733231"/>
            <a:chExt cx="1620000" cy="1440000"/>
          </a:xfrm>
        </p:grpSpPr>
        <p:sp>
          <p:nvSpPr>
            <p:cNvPr id="10" name="Hexagon 9"/>
            <p:cNvSpPr/>
            <p:nvPr/>
          </p:nvSpPr>
          <p:spPr>
            <a:xfrm>
              <a:off x="971600" y="1733231"/>
              <a:ext cx="1620000" cy="1440000"/>
            </a:xfrm>
            <a:prstGeom prst="hexagon">
              <a:avLst/>
            </a:prstGeom>
            <a:noFill/>
            <a:ln w="635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Hexagon 10"/>
            <p:cNvSpPr/>
            <p:nvPr/>
          </p:nvSpPr>
          <p:spPr>
            <a:xfrm>
              <a:off x="1061600" y="1805231"/>
              <a:ext cx="1440000" cy="1296000"/>
            </a:xfrm>
            <a:prstGeom prst="hexagon">
              <a:avLst/>
            </a:prstGeom>
            <a:solidFill>
              <a:schemeClr val="accent5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36295" y="3803650"/>
            <a:ext cx="1820545" cy="951865"/>
            <a:chOff x="3243437" y="1857325"/>
            <a:chExt cx="1570437" cy="974605"/>
          </a:xfrm>
        </p:grpSpPr>
        <p:sp>
          <p:nvSpPr>
            <p:cNvPr id="23" name="TextBox 22"/>
            <p:cNvSpPr txBox="1"/>
            <p:nvPr/>
          </p:nvSpPr>
          <p:spPr>
            <a:xfrm>
              <a:off x="3243437" y="1857325"/>
              <a:ext cx="1400519" cy="314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所有决策上链可查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43679" y="2171357"/>
              <a:ext cx="1570195" cy="66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每笔交易都有链上记录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支持交易哈希查询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前端区块链浏览器展示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81020" y="4605020"/>
            <a:ext cx="2378075" cy="904884"/>
            <a:chOff x="3233964" y="1911289"/>
            <a:chExt cx="1410044" cy="906242"/>
          </a:xfrm>
        </p:grpSpPr>
        <p:sp>
          <p:nvSpPr>
            <p:cNvPr id="26" name="TextBox 25"/>
            <p:cNvSpPr txBox="1"/>
            <p:nvPr/>
          </p:nvSpPr>
          <p:spPr>
            <a:xfrm>
              <a:off x="3233964" y="1911289"/>
              <a:ext cx="1400519" cy="30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Merkle Root</a:t>
              </a:r>
              <a:r>
                <a:rPr lang="zh-CN" alt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保证完整性</a:t>
              </a:r>
              <a:endParaRPr lang="zh-CN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43489" y="2171403"/>
              <a:ext cx="1400519" cy="646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所有交易包含在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Merkle Tree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中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支持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Merkle Proof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验证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防止数据篡改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0075" y="5330825"/>
            <a:ext cx="2254250" cy="905461"/>
            <a:chOff x="3233964" y="1911289"/>
            <a:chExt cx="1410044" cy="904809"/>
          </a:xfrm>
        </p:grpSpPr>
        <p:sp>
          <p:nvSpPr>
            <p:cNvPr id="38" name="TextBox 37"/>
            <p:cNvSpPr txBox="1"/>
            <p:nvPr/>
          </p:nvSpPr>
          <p:spPr>
            <a:xfrm>
              <a:off x="3233964" y="1911289"/>
              <a:ext cx="1400519" cy="30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事件日志支持前端可视化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243489" y="2171403"/>
              <a:ext cx="1400519" cy="64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合约事件实时发射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前端运维控制台展示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支持实时日志流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40" name="Rounded Rectangle 40"/>
          <p:cNvSpPr/>
          <p:nvPr/>
        </p:nvSpPr>
        <p:spPr>
          <a:xfrm>
            <a:off x="8189595" y="1360170"/>
            <a:ext cx="3363595" cy="110871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Rounded Rectangle 41"/>
          <p:cNvSpPr/>
          <p:nvPr/>
        </p:nvSpPr>
        <p:spPr>
          <a:xfrm>
            <a:off x="8189595" y="3331845"/>
            <a:ext cx="3364230" cy="9499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3" name="Group 42"/>
          <p:cNvGrpSpPr/>
          <p:nvPr/>
        </p:nvGrpSpPr>
        <p:grpSpPr>
          <a:xfrm>
            <a:off x="8301355" y="1460500"/>
            <a:ext cx="3121025" cy="866140"/>
            <a:chOff x="3233964" y="1954419"/>
            <a:chExt cx="1400519" cy="700351"/>
          </a:xfrm>
        </p:grpSpPr>
        <p:sp>
          <p:nvSpPr>
            <p:cNvPr id="44" name="TextBox 43"/>
            <p:cNvSpPr txBox="1"/>
            <p:nvPr/>
          </p:nvSpPr>
          <p:spPr>
            <a:xfrm>
              <a:off x="3233964" y="1954419"/>
              <a:ext cx="1400519" cy="199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交易状态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33964" y="2166475"/>
              <a:ext cx="1400519" cy="4882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success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：执行成功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failed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：执行失败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error_message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：错误信息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Rounded Rectangle 40"/>
          <p:cNvSpPr/>
          <p:nvPr/>
        </p:nvSpPr>
        <p:spPr>
          <a:xfrm>
            <a:off x="8188960" y="2468880"/>
            <a:ext cx="3363595" cy="86487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5" name="Group 42"/>
          <p:cNvGrpSpPr/>
          <p:nvPr/>
        </p:nvGrpSpPr>
        <p:grpSpPr>
          <a:xfrm>
            <a:off x="8300085" y="2529840"/>
            <a:ext cx="3121025" cy="797560"/>
            <a:chOff x="3233964" y="1954419"/>
            <a:chExt cx="1400519" cy="644898"/>
          </a:xfrm>
        </p:grpSpPr>
        <p:sp>
          <p:nvSpPr>
            <p:cNvPr id="56" name="TextBox 43"/>
            <p:cNvSpPr txBox="1"/>
            <p:nvPr/>
          </p:nvSpPr>
          <p:spPr>
            <a:xfrm>
              <a:off x="3233964" y="1954419"/>
              <a:ext cx="1400519" cy="199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区块高度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7" name="TextBox 44"/>
            <p:cNvSpPr txBox="1"/>
            <p:nvPr/>
          </p:nvSpPr>
          <p:spPr>
            <a:xfrm>
              <a:off x="3233964" y="2166475"/>
              <a:ext cx="1400519" cy="4328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onchain_block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：区块索引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可用于查询区块详情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58" name="Group 42"/>
          <p:cNvGrpSpPr/>
          <p:nvPr/>
        </p:nvGrpSpPr>
        <p:grpSpPr>
          <a:xfrm>
            <a:off x="8301355" y="3415665"/>
            <a:ext cx="3121025" cy="772795"/>
            <a:chOff x="3233964" y="1954419"/>
            <a:chExt cx="1400519" cy="624873"/>
          </a:xfrm>
        </p:grpSpPr>
        <p:sp>
          <p:nvSpPr>
            <p:cNvPr id="59" name="TextBox 43"/>
            <p:cNvSpPr txBox="1"/>
            <p:nvPr/>
          </p:nvSpPr>
          <p:spPr>
            <a:xfrm>
              <a:off x="3233964" y="1954419"/>
              <a:ext cx="1400519" cy="199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事件日志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60" name="TextBox 44"/>
            <p:cNvSpPr txBox="1"/>
            <p:nvPr/>
          </p:nvSpPr>
          <p:spPr>
            <a:xfrm>
              <a:off x="3233964" y="2166475"/>
              <a:ext cx="1400519" cy="4128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events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：合约发射的事件列表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包含事件类型和参数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61" name="Rounded Rectangle 41"/>
          <p:cNvSpPr/>
          <p:nvPr/>
        </p:nvSpPr>
        <p:spPr>
          <a:xfrm>
            <a:off x="8185150" y="4258945"/>
            <a:ext cx="3364230" cy="107823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2" name="Group 42"/>
          <p:cNvGrpSpPr/>
          <p:nvPr/>
        </p:nvGrpSpPr>
        <p:grpSpPr>
          <a:xfrm>
            <a:off x="8296910" y="4342765"/>
            <a:ext cx="3121025" cy="772795"/>
            <a:chOff x="3233964" y="1954419"/>
            <a:chExt cx="1400519" cy="624873"/>
          </a:xfrm>
        </p:grpSpPr>
        <p:sp>
          <p:nvSpPr>
            <p:cNvPr id="63" name="TextBox 43"/>
            <p:cNvSpPr txBox="1"/>
            <p:nvPr/>
          </p:nvSpPr>
          <p:spPr>
            <a:xfrm>
              <a:off x="3233964" y="1954419"/>
              <a:ext cx="1400519" cy="199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状态变化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64" name="TextBox 44"/>
            <p:cNvSpPr txBox="1"/>
            <p:nvPr/>
          </p:nvSpPr>
          <p:spPr>
            <a:xfrm>
              <a:off x="3233964" y="2166475"/>
              <a:ext cx="1400519" cy="4128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account_balance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：账户余额变化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account_reputation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：信誉分变化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account_stake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：质押金额变化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65" name="Rounded Rectangle 41"/>
          <p:cNvSpPr/>
          <p:nvPr/>
        </p:nvSpPr>
        <p:spPr>
          <a:xfrm>
            <a:off x="8185150" y="5338445"/>
            <a:ext cx="3364230" cy="115633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6" name="Group 42"/>
          <p:cNvGrpSpPr/>
          <p:nvPr/>
        </p:nvGrpSpPr>
        <p:grpSpPr>
          <a:xfrm>
            <a:off x="8296910" y="5422265"/>
            <a:ext cx="3121025" cy="803910"/>
            <a:chOff x="3233964" y="1954419"/>
            <a:chExt cx="1400519" cy="650032"/>
          </a:xfrm>
        </p:grpSpPr>
        <p:sp>
          <p:nvSpPr>
            <p:cNvPr id="67" name="TextBox 43"/>
            <p:cNvSpPr txBox="1"/>
            <p:nvPr/>
          </p:nvSpPr>
          <p:spPr>
            <a:xfrm>
              <a:off x="3233964" y="1954419"/>
              <a:ext cx="1400519" cy="199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错误信息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68" name="TextBox 44"/>
            <p:cNvSpPr txBox="1"/>
            <p:nvPr/>
          </p:nvSpPr>
          <p:spPr>
            <a:xfrm>
              <a:off x="3233964" y="2191634"/>
              <a:ext cx="1400519" cy="4128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验证失败原因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合约执行错误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状态回滚说明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7729220" y="1360805"/>
            <a:ext cx="460375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mongolianVert" wrap="square" rtlCol="0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反馈信息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梯形 31"/>
          <p:cNvSpPr/>
          <p:nvPr/>
        </p:nvSpPr>
        <p:spPr>
          <a:xfrm flipV="1">
            <a:off x="2902585" y="3560445"/>
            <a:ext cx="1693545" cy="698500"/>
          </a:xfrm>
          <a:prstGeom prst="trapezoid">
            <a:avLst>
              <a:gd name="adj" fmla="val 51213"/>
            </a:avLst>
          </a:prstGeom>
          <a:solidFill>
            <a:srgbClr val="C8EEF7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375660" y="3602990"/>
            <a:ext cx="661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审计支持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469953" cy="2486033"/>
          </a:xfrm>
          <a:custGeom>
            <a:avLst/>
            <a:gdLst>
              <a:gd name="connsiteX0" fmla="*/ 5691 w 2469953"/>
              <a:gd name="connsiteY0" fmla="*/ 143427 h 2486033"/>
              <a:gd name="connsiteX1" fmla="*/ 1176994 w 2469953"/>
              <a:gd name="connsiteY1" fmla="*/ 1314730 h 2486033"/>
              <a:gd name="connsiteX2" fmla="*/ 5691 w 2469953"/>
              <a:gd name="connsiteY2" fmla="*/ 2486033 h 2486033"/>
              <a:gd name="connsiteX3" fmla="*/ 0 w 2469953"/>
              <a:gd name="connsiteY3" fmla="*/ 2480342 h 2486033"/>
              <a:gd name="connsiteX4" fmla="*/ 0 w 2469953"/>
              <a:gd name="connsiteY4" fmla="*/ 149118 h 2486033"/>
              <a:gd name="connsiteX5" fmla="*/ 145293 w 2469953"/>
              <a:gd name="connsiteY5" fmla="*/ 0 h 2486033"/>
              <a:gd name="connsiteX6" fmla="*/ 2469953 w 2469953"/>
              <a:gd name="connsiteY6" fmla="*/ 0 h 2486033"/>
              <a:gd name="connsiteX7" fmla="*/ 1307623 w 2469953"/>
              <a:gd name="connsiteY7" fmla="*/ 1162330 h 248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9953" h="2486033">
                <a:moveTo>
                  <a:pt x="5691" y="143427"/>
                </a:moveTo>
                <a:lnTo>
                  <a:pt x="1176994" y="1314730"/>
                </a:lnTo>
                <a:lnTo>
                  <a:pt x="5691" y="2486033"/>
                </a:lnTo>
                <a:lnTo>
                  <a:pt x="0" y="2480342"/>
                </a:lnTo>
                <a:lnTo>
                  <a:pt x="0" y="149118"/>
                </a:lnTo>
                <a:close/>
                <a:moveTo>
                  <a:pt x="145293" y="0"/>
                </a:moveTo>
                <a:lnTo>
                  <a:pt x="2469953" y="0"/>
                </a:lnTo>
                <a:lnTo>
                  <a:pt x="1307623" y="1162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" y="2727240"/>
            <a:ext cx="1166065" cy="2332130"/>
          </a:xfrm>
          <a:custGeom>
            <a:avLst/>
            <a:gdLst>
              <a:gd name="connsiteX0" fmla="*/ 0 w 1166065"/>
              <a:gd name="connsiteY0" fmla="*/ 0 h 2332130"/>
              <a:gd name="connsiteX1" fmla="*/ 1166065 w 1166065"/>
              <a:gd name="connsiteY1" fmla="*/ 1166065 h 2332130"/>
              <a:gd name="connsiteX2" fmla="*/ 0 w 1166065"/>
              <a:gd name="connsiteY2" fmla="*/ 2332130 h 233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65" h="2332130">
                <a:moveTo>
                  <a:pt x="0" y="0"/>
                </a:moveTo>
                <a:lnTo>
                  <a:pt x="1166065" y="1166065"/>
                </a:lnTo>
                <a:lnTo>
                  <a:pt x="0" y="23321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02558" y="0"/>
            <a:ext cx="2338853" cy="1169426"/>
          </a:xfrm>
          <a:custGeom>
            <a:avLst/>
            <a:gdLst>
              <a:gd name="connsiteX0" fmla="*/ 0 w 2338853"/>
              <a:gd name="connsiteY0" fmla="*/ 0 h 1169426"/>
              <a:gd name="connsiteX1" fmla="*/ 2338853 w 2338853"/>
              <a:gd name="connsiteY1" fmla="*/ 0 h 1169426"/>
              <a:gd name="connsiteX2" fmla="*/ 1169426 w 2338853"/>
              <a:gd name="connsiteY2" fmla="*/ 1169426 h 11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8853" h="1169426">
                <a:moveTo>
                  <a:pt x="0" y="0"/>
                </a:moveTo>
                <a:lnTo>
                  <a:pt x="2338853" y="0"/>
                </a:lnTo>
                <a:lnTo>
                  <a:pt x="1169426" y="11694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5345732"/>
            <a:ext cx="1175590" cy="1512268"/>
          </a:xfrm>
          <a:custGeom>
            <a:avLst/>
            <a:gdLst>
              <a:gd name="connsiteX0" fmla="*/ 4287 w 1175590"/>
              <a:gd name="connsiteY0" fmla="*/ 0 h 1512268"/>
              <a:gd name="connsiteX1" fmla="*/ 1175590 w 1175590"/>
              <a:gd name="connsiteY1" fmla="*/ 1171303 h 1512268"/>
              <a:gd name="connsiteX2" fmla="*/ 834625 w 1175590"/>
              <a:gd name="connsiteY2" fmla="*/ 1512268 h 1512268"/>
              <a:gd name="connsiteX3" fmla="*/ 0 w 1175590"/>
              <a:gd name="connsiteY3" fmla="*/ 1512268 h 1512268"/>
              <a:gd name="connsiteX4" fmla="*/ 0 w 1175590"/>
              <a:gd name="connsiteY4" fmla="*/ 4287 h 15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590" h="1512268">
                <a:moveTo>
                  <a:pt x="4287" y="0"/>
                </a:moveTo>
                <a:lnTo>
                  <a:pt x="1175590" y="1171303"/>
                </a:lnTo>
                <a:lnTo>
                  <a:pt x="834625" y="1512268"/>
                </a:lnTo>
                <a:lnTo>
                  <a:pt x="0" y="1512268"/>
                </a:lnTo>
                <a:lnTo>
                  <a:pt x="0" y="4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165860" y="1705293"/>
            <a:ext cx="1902460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GB" sz="2000" dirty="0">
                <a:solidFill>
                  <a:schemeClr val="accent1"/>
                </a:solidFill>
                <a:cs typeface="Arial" panose="020B0604020202020204" pitchFamily="34" charset="0"/>
              </a:rPr>
              <a:t>核心模块</a:t>
            </a:r>
            <a:endParaRPr lang="zh-CN" altLang="en-GB" sz="20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66065" y="2333384"/>
            <a:ext cx="44130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cs typeface="Arial" panose="020B0604020202020204" pitchFamily="34" charset="0"/>
              </a:rPr>
              <a:t>  1. </a:t>
            </a:r>
            <a:r>
              <a:rPr lang="zh-CN" altLang="en-US" sz="1400" dirty="0">
                <a:cs typeface="Arial" panose="020B0604020202020204" pitchFamily="34" charset="0"/>
              </a:rPr>
              <a:t>数据结构层（</a:t>
            </a:r>
            <a:r>
              <a:rPr lang="en-US" altLang="zh-CN" sz="1400" dirty="0">
                <a:cs typeface="Arial" panose="020B0604020202020204" pitchFamily="34" charset="0"/>
              </a:rPr>
              <a:t>Block, Transaction, Account</a:t>
            </a:r>
            <a:r>
              <a:rPr lang="zh-CN" altLang="en-US" sz="1400" dirty="0">
                <a:cs typeface="Arial" panose="020B0604020202020204" pitchFamily="34" charset="0"/>
              </a:rPr>
              <a:t>）</a:t>
            </a:r>
            <a:endParaRPr lang="zh-CN" altLang="en-US" sz="1400" dirty="0">
              <a:cs typeface="Arial" panose="020B0604020202020204" pitchFamily="34" charset="0"/>
            </a:endParaRPr>
          </a:p>
          <a:p>
            <a:r>
              <a:rPr lang="en-US" altLang="zh-CN" sz="1400" dirty="0">
                <a:cs typeface="Arial" panose="020B0604020202020204" pitchFamily="34" charset="0"/>
              </a:rPr>
              <a:t>  2. </a:t>
            </a:r>
            <a:r>
              <a:rPr lang="zh-CN" altLang="en-US" sz="1400" dirty="0">
                <a:cs typeface="Arial" panose="020B0604020202020204" pitchFamily="34" charset="0"/>
              </a:rPr>
              <a:t>链维护层（</a:t>
            </a:r>
            <a:r>
              <a:rPr lang="en-US" altLang="zh-CN" sz="1400" dirty="0">
                <a:cs typeface="Arial" panose="020B0604020202020204" pitchFamily="34" charset="0"/>
              </a:rPr>
              <a:t>Blockchain, </a:t>
            </a:r>
            <a:r>
              <a:rPr lang="zh-CN" altLang="en-US" sz="1400" dirty="0">
                <a:cs typeface="Arial" panose="020B0604020202020204" pitchFamily="34" charset="0"/>
              </a:rPr>
              <a:t>哈希验证</a:t>
            </a:r>
            <a:r>
              <a:rPr lang="en-US" altLang="zh-CN" sz="1400" dirty="0">
                <a:cs typeface="Arial" panose="020B0604020202020204" pitchFamily="34" charset="0"/>
              </a:rPr>
              <a:t>, Merkle Root</a:t>
            </a:r>
            <a:r>
              <a:rPr lang="zh-CN" altLang="en-US" sz="1400" dirty="0">
                <a:cs typeface="Arial" panose="020B0604020202020204" pitchFamily="34" charset="0"/>
              </a:rPr>
              <a:t>）</a:t>
            </a:r>
            <a:endParaRPr lang="zh-CN" altLang="en-US" sz="1400" dirty="0">
              <a:cs typeface="Arial" panose="020B0604020202020204" pitchFamily="34" charset="0"/>
            </a:endParaRPr>
          </a:p>
          <a:p>
            <a:r>
              <a:rPr lang="en-US" altLang="zh-CN" sz="1400" dirty="0">
                <a:cs typeface="Arial" panose="020B0604020202020204" pitchFamily="34" charset="0"/>
              </a:rPr>
              <a:t>  3. </a:t>
            </a:r>
            <a:r>
              <a:rPr lang="zh-CN" altLang="en-US" sz="1400" dirty="0">
                <a:cs typeface="Arial" panose="020B0604020202020204" pitchFamily="34" charset="0"/>
              </a:rPr>
              <a:t>执行层（</a:t>
            </a:r>
            <a:r>
              <a:rPr lang="en-US" altLang="zh-CN" sz="1400" dirty="0">
                <a:cs typeface="Arial" panose="020B0604020202020204" pitchFamily="34" charset="0"/>
              </a:rPr>
              <a:t>VM</a:t>
            </a:r>
            <a:r>
              <a:rPr lang="zh-CN" altLang="en-US" sz="1400" dirty="0">
                <a:cs typeface="Arial" panose="020B0604020202020204" pitchFamily="34" charset="0"/>
              </a:rPr>
              <a:t>虚拟机</a:t>
            </a:r>
            <a:r>
              <a:rPr lang="en-US" altLang="zh-CN" sz="1400" dirty="0">
                <a:cs typeface="Arial" panose="020B0604020202020204" pitchFamily="34" charset="0"/>
              </a:rPr>
              <a:t>, </a:t>
            </a:r>
            <a:r>
              <a:rPr lang="zh-CN" altLang="en-US" sz="1400" dirty="0">
                <a:cs typeface="Arial" panose="020B0604020202020204" pitchFamily="34" charset="0"/>
              </a:rPr>
              <a:t>交易验证</a:t>
            </a:r>
            <a:r>
              <a:rPr lang="en-US" altLang="zh-CN" sz="1400" dirty="0">
                <a:cs typeface="Arial" panose="020B0604020202020204" pitchFamily="34" charset="0"/>
              </a:rPr>
              <a:t>, </a:t>
            </a:r>
            <a:r>
              <a:rPr lang="zh-CN" altLang="en-US" sz="1400" dirty="0">
                <a:cs typeface="Arial" panose="020B0604020202020204" pitchFamily="34" charset="0"/>
              </a:rPr>
              <a:t>合约执行）</a:t>
            </a:r>
            <a:endParaRPr lang="zh-CN" altLang="en-US" sz="1400" dirty="0">
              <a:cs typeface="Arial" panose="020B0604020202020204" pitchFamily="34" charset="0"/>
            </a:endParaRPr>
          </a:p>
          <a:p>
            <a:r>
              <a:rPr lang="en-US" altLang="zh-CN" sz="1400" dirty="0">
                <a:cs typeface="Arial" panose="020B0604020202020204" pitchFamily="34" charset="0"/>
              </a:rPr>
              <a:t>  4. </a:t>
            </a:r>
            <a:r>
              <a:rPr lang="zh-CN" altLang="en-US" sz="1400" dirty="0">
                <a:cs typeface="Arial" panose="020B0604020202020204" pitchFamily="34" charset="0"/>
              </a:rPr>
              <a:t>状态层（</a:t>
            </a:r>
            <a:r>
              <a:rPr lang="en-US" altLang="zh-CN" sz="1400" dirty="0">
                <a:cs typeface="Arial" panose="020B0604020202020204" pitchFamily="34" charset="0"/>
              </a:rPr>
              <a:t>WorldState, SQLite</a:t>
            </a:r>
            <a:r>
              <a:rPr lang="zh-CN" altLang="en-US" sz="1400" dirty="0">
                <a:cs typeface="Arial" panose="020B0604020202020204" pitchFamily="34" charset="0"/>
              </a:rPr>
              <a:t>持久化）</a:t>
            </a:r>
            <a:endParaRPr lang="zh-CN" altLang="en-US" sz="1400" dirty="0">
              <a:cs typeface="Arial" panose="020B0604020202020204" pitchFamily="34" charset="0"/>
            </a:endParaRPr>
          </a:p>
        </p:txBody>
      </p:sp>
      <p:sp>
        <p:nvSpPr>
          <p:cNvPr id="40" name="Text Placeholder 10"/>
          <p:cNvSpPr txBox="1"/>
          <p:nvPr/>
        </p:nvSpPr>
        <p:spPr>
          <a:xfrm>
            <a:off x="1165860" y="293370"/>
            <a:ext cx="4916170" cy="118300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区块链底层架构概览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图片占位符 1" descr="底层架构图"/>
          <p:cNvPicPr>
            <a:picLocks noChangeAspect="1"/>
          </p:cNvPicPr>
          <p:nvPr>
            <p:ph type="pic" idx="12"/>
          </p:nvPr>
        </p:nvPicPr>
        <p:blipFill>
          <a:blip r:embed="rId1"/>
          <a:stretch>
            <a:fillRect/>
          </a:stretch>
        </p:blipFill>
        <p:spPr>
          <a:xfrm>
            <a:off x="7052310" y="63500"/>
            <a:ext cx="3341370" cy="6731000"/>
          </a:xfrm>
          <a:prstGeom prst="rect">
            <a:avLst/>
          </a:prstGeom>
        </p:spPr>
      </p:pic>
      <p:sp>
        <p:nvSpPr>
          <p:cNvPr id="4" name="TextBox 37"/>
          <p:cNvSpPr txBox="1"/>
          <p:nvPr/>
        </p:nvSpPr>
        <p:spPr>
          <a:xfrm>
            <a:off x="1165860" y="3779838"/>
            <a:ext cx="1902460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关键特性</a:t>
            </a:r>
            <a:endParaRPr lang="zh-CN" altLang="en-US" sz="20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38"/>
          <p:cNvSpPr txBox="1"/>
          <p:nvPr/>
        </p:nvSpPr>
        <p:spPr>
          <a:xfrm>
            <a:off x="1166065" y="4450474"/>
            <a:ext cx="44130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cs typeface="Arial" panose="020B0604020202020204" pitchFamily="34" charset="0"/>
              </a:rPr>
              <a:t>  - </a:t>
            </a:r>
            <a:r>
              <a:rPr lang="zh-CN" altLang="en-US" sz="1400" dirty="0">
                <a:cs typeface="Arial" panose="020B0604020202020204" pitchFamily="34" charset="0"/>
              </a:rPr>
              <a:t>轻量级内存实现</a:t>
            </a:r>
            <a:endParaRPr lang="zh-CN" altLang="en-US" sz="1400" dirty="0">
              <a:cs typeface="Arial" panose="020B0604020202020204" pitchFamily="34" charset="0"/>
            </a:endParaRPr>
          </a:p>
          <a:p>
            <a:r>
              <a:rPr lang="en-US" altLang="zh-CN" sz="1400" dirty="0">
                <a:cs typeface="Arial" panose="020B0604020202020204" pitchFamily="34" charset="0"/>
              </a:rPr>
              <a:t>  - </a:t>
            </a:r>
            <a:r>
              <a:rPr lang="zh-CN" altLang="en-US" sz="1400" dirty="0">
                <a:cs typeface="Arial" panose="020B0604020202020204" pitchFamily="34" charset="0"/>
              </a:rPr>
              <a:t>交易签名与验证（</a:t>
            </a:r>
            <a:r>
              <a:rPr lang="en-US" altLang="zh-CN" sz="1400" dirty="0">
                <a:cs typeface="Arial" panose="020B0604020202020204" pitchFamily="34" charset="0"/>
              </a:rPr>
              <a:t>ECDSA</a:t>
            </a:r>
            <a:r>
              <a:rPr lang="zh-CN" altLang="en-US" sz="1400" dirty="0">
                <a:cs typeface="Arial" panose="020B0604020202020204" pitchFamily="34" charset="0"/>
              </a:rPr>
              <a:t>）</a:t>
            </a:r>
            <a:endParaRPr lang="zh-CN" altLang="en-US" sz="1400" dirty="0">
              <a:cs typeface="Arial" panose="020B0604020202020204" pitchFamily="34" charset="0"/>
            </a:endParaRPr>
          </a:p>
          <a:p>
            <a:r>
              <a:rPr lang="en-US" altLang="zh-CN" sz="1400" dirty="0">
                <a:cs typeface="Arial" panose="020B0604020202020204" pitchFamily="34" charset="0"/>
              </a:rPr>
              <a:t>  - Merkle Root</a:t>
            </a:r>
            <a:r>
              <a:rPr lang="zh-CN" altLang="en-US" sz="1400" dirty="0">
                <a:cs typeface="Arial" panose="020B0604020202020204" pitchFamily="34" charset="0"/>
              </a:rPr>
              <a:t>完整性保证</a:t>
            </a:r>
            <a:endParaRPr lang="zh-CN" altLang="en-US" sz="1400" dirty="0">
              <a:cs typeface="Arial" panose="020B0604020202020204" pitchFamily="34" charset="0"/>
            </a:endParaRPr>
          </a:p>
          <a:p>
            <a:r>
              <a:rPr lang="en-US" altLang="zh-CN" sz="1400" dirty="0">
                <a:cs typeface="Arial" panose="020B0604020202020204" pitchFamily="34" charset="0"/>
              </a:rPr>
              <a:t>  - SQLite</a:t>
            </a:r>
            <a:r>
              <a:rPr lang="zh-CN" altLang="en-US" sz="1400" dirty="0">
                <a:cs typeface="Arial" panose="020B0604020202020204" pitchFamily="34" charset="0"/>
              </a:rPr>
              <a:t>持久化存储</a:t>
            </a:r>
            <a:endParaRPr lang="zh-CN" altLang="en-US" sz="1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核心数据结构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7575" y="1555750"/>
            <a:ext cx="3366770" cy="3009900"/>
            <a:chOff x="3131840" y="2780928"/>
            <a:chExt cx="2880320" cy="2808312"/>
          </a:xfrm>
        </p:grpSpPr>
        <p:sp>
          <p:nvSpPr>
            <p:cNvPr id="4" name="Rectangle 3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923530" y="1569720"/>
            <a:ext cx="3366770" cy="2651760"/>
            <a:chOff x="3131840" y="2780928"/>
            <a:chExt cx="2880320" cy="2808312"/>
          </a:xfrm>
        </p:grpSpPr>
        <p:sp>
          <p:nvSpPr>
            <p:cNvPr id="7" name="Rectangle 6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58335" y="1402080"/>
            <a:ext cx="3291205" cy="4065905"/>
            <a:chOff x="3131840" y="2780928"/>
            <a:chExt cx="2880320" cy="2808312"/>
          </a:xfrm>
        </p:grpSpPr>
        <p:sp>
          <p:nvSpPr>
            <p:cNvPr id="10" name="Rectangle 9"/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64095" y="1569555"/>
            <a:ext cx="2880320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Transaction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（交易）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7849" y="2273856"/>
            <a:ext cx="2736304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核心字段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tx_type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交易类型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propose_root_cause</a:t>
            </a:r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vote</a:t>
            </a:r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stake</a:t>
            </a:r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reward/penalty</a:t>
            </a:r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sender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发送方地址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nonce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防重放攻击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data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交易数据（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signature - ECDSA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签名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gas_price / gas_limit - Gas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费用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安全机制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签名验证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Nonce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递增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Gas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费用检查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43627" y="1614514"/>
            <a:ext cx="2314620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（区块）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01930" y="2280876"/>
            <a:ext cx="259801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BlockHeader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index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区块高度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timestamp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时间戳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previous_hash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前一个区块哈希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merkle_root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Merkle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nonce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工作量证明（预留）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header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区块头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transactions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交易列表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hash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区块哈希值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87186" y="1594201"/>
            <a:ext cx="2238840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Account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（账户）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50250" y="2323465"/>
            <a:ext cx="26581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账户状态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address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账户地址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balance - Token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余额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stake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质押金额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reputation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nonce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交易序号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行为记录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root_cause_proposals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提案记录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votes 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投票记录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用途</a:t>
            </a:r>
            <a:endParaRPr lang="en-US" altLang="zh-CN" sz="12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投票权重计算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经济激励结算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信誉追踪</a:t>
            </a:r>
            <a:endParaRPr lang="zh-CN" altLang="en-US" sz="12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</a:rPr>
              <a:t>交易生命周期：从创建到上链</a:t>
            </a: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val 12"/>
          <p:cNvSpPr/>
          <p:nvPr>
            <p:custDataLst>
              <p:tags r:id="rId1"/>
            </p:custDataLst>
          </p:nvPr>
        </p:nvSpPr>
        <p:spPr>
          <a:xfrm>
            <a:off x="5781229" y="5077789"/>
            <a:ext cx="612000" cy="612000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TextBox 13"/>
          <p:cNvSpPr txBox="1"/>
          <p:nvPr>
            <p:custDataLst>
              <p:tags r:id="rId2"/>
            </p:custDataLst>
          </p:nvPr>
        </p:nvSpPr>
        <p:spPr>
          <a:xfrm>
            <a:off x="6526530" y="5029200"/>
            <a:ext cx="1857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Gas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费用检查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Gas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Gas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价格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:1Token/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确保网络健康运行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val 14"/>
          <p:cNvSpPr/>
          <p:nvPr>
            <p:custDataLst>
              <p:tags r:id="rId3"/>
            </p:custDataLst>
          </p:nvPr>
        </p:nvSpPr>
        <p:spPr>
          <a:xfrm>
            <a:off x="8450697" y="5091422"/>
            <a:ext cx="612000" cy="612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/>
          <p:cNvSpPr txBox="1"/>
          <p:nvPr>
            <p:custDataLst>
              <p:tags r:id="rId4"/>
            </p:custDataLst>
          </p:nvPr>
        </p:nvSpPr>
        <p:spPr>
          <a:xfrm>
            <a:off x="9229725" y="5043170"/>
            <a:ext cx="2001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余额充足性校验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发送方余额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≥ Gas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费用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防止恶意交易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保证交易可执行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Parallelogram 30"/>
          <p:cNvSpPr/>
          <p:nvPr>
            <p:custDataLst>
              <p:tags r:id="rId5"/>
            </p:custDataLst>
          </p:nvPr>
        </p:nvSpPr>
        <p:spPr>
          <a:xfrm flipH="1">
            <a:off x="8626776" y="5275608"/>
            <a:ext cx="275022" cy="275702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Donut 24"/>
          <p:cNvSpPr/>
          <p:nvPr>
            <p:custDataLst>
              <p:tags r:id="rId6"/>
            </p:custDataLst>
          </p:nvPr>
        </p:nvSpPr>
        <p:spPr>
          <a:xfrm>
            <a:off x="5932801" y="5236549"/>
            <a:ext cx="305292" cy="30777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Oval 12"/>
          <p:cNvSpPr/>
          <p:nvPr>
            <p:custDataLst>
              <p:tags r:id="rId7"/>
            </p:custDataLst>
          </p:nvPr>
        </p:nvSpPr>
        <p:spPr>
          <a:xfrm>
            <a:off x="686624" y="5077789"/>
            <a:ext cx="612000" cy="612000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13"/>
          <p:cNvSpPr txBox="1"/>
          <p:nvPr>
            <p:custDataLst>
              <p:tags r:id="rId8"/>
            </p:custDataLst>
          </p:nvPr>
        </p:nvSpPr>
        <p:spPr>
          <a:xfrm>
            <a:off x="1404608" y="4968983"/>
            <a:ext cx="175712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签名验证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ECDSA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算法验证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公钥注册表查找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防止交易伪造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val 14"/>
          <p:cNvSpPr/>
          <p:nvPr>
            <p:custDataLst>
              <p:tags r:id="rId9"/>
            </p:custDataLst>
          </p:nvPr>
        </p:nvSpPr>
        <p:spPr>
          <a:xfrm>
            <a:off x="3161782" y="5090787"/>
            <a:ext cx="612000" cy="612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15"/>
          <p:cNvSpPr txBox="1"/>
          <p:nvPr>
            <p:custDataLst>
              <p:tags r:id="rId10"/>
            </p:custDataLst>
          </p:nvPr>
        </p:nvSpPr>
        <p:spPr>
          <a:xfrm>
            <a:off x="3923582" y="4968646"/>
            <a:ext cx="175712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Nonce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防重放攻击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每笔交易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Nonce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唯一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严格递增验证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防止交易重复执行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Parallelogram 30"/>
          <p:cNvSpPr/>
          <p:nvPr>
            <p:custDataLst>
              <p:tags r:id="rId11"/>
            </p:custDataLst>
          </p:nvPr>
        </p:nvSpPr>
        <p:spPr>
          <a:xfrm flipH="1">
            <a:off x="3337861" y="5274973"/>
            <a:ext cx="275022" cy="275702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Donut 24"/>
          <p:cNvSpPr/>
          <p:nvPr>
            <p:custDataLst>
              <p:tags r:id="rId12"/>
            </p:custDataLst>
          </p:nvPr>
        </p:nvSpPr>
        <p:spPr>
          <a:xfrm>
            <a:off x="838196" y="5236549"/>
            <a:ext cx="305292" cy="30777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图片 27" descr="交易生命周期流程图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7030" y="1288415"/>
            <a:ext cx="6083300" cy="3161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/>
          <p:nvPr/>
        </p:nvSpPr>
        <p:spPr>
          <a:xfrm>
            <a:off x="7367248" y="1668428"/>
            <a:ext cx="598914" cy="598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</a:rPr>
              <a:t>出块机制</a:t>
            </a: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67267" y="4736533"/>
            <a:ext cx="598914" cy="598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Rectangle 3"/>
          <p:cNvSpPr/>
          <p:nvPr/>
        </p:nvSpPr>
        <p:spPr>
          <a:xfrm>
            <a:off x="7367267" y="3202093"/>
            <a:ext cx="598914" cy="5989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ectangle 4"/>
          <p:cNvSpPr/>
          <p:nvPr/>
        </p:nvSpPr>
        <p:spPr>
          <a:xfrm>
            <a:off x="4165578" y="5106244"/>
            <a:ext cx="598914" cy="5989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/>
        </p:nvSpPr>
        <p:spPr>
          <a:xfrm>
            <a:off x="4165578" y="3571803"/>
            <a:ext cx="598914" cy="598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Rectangle 6"/>
          <p:cNvSpPr/>
          <p:nvPr/>
        </p:nvSpPr>
        <p:spPr>
          <a:xfrm>
            <a:off x="4165578" y="2037363"/>
            <a:ext cx="598914" cy="598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8" name="Group 7"/>
          <p:cNvGrpSpPr/>
          <p:nvPr/>
        </p:nvGrpSpPr>
        <p:grpSpPr>
          <a:xfrm>
            <a:off x="828634" y="1887074"/>
            <a:ext cx="3143416" cy="898525"/>
            <a:chOff x="1772309" y="4307149"/>
            <a:chExt cx="3116362" cy="898525"/>
          </a:xfrm>
        </p:grpSpPr>
        <p:sp>
          <p:nvSpPr>
            <p:cNvPr id="9" name="TextBox 8"/>
            <p:cNvSpPr txBox="1"/>
            <p:nvPr/>
          </p:nvSpPr>
          <p:spPr>
            <a:xfrm>
              <a:off x="2989829" y="4560514"/>
              <a:ext cx="1876014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遍历所有交易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构建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Merkle Tree -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计算根哈希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：计算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Merkle Root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8634" y="4955955"/>
            <a:ext cx="3143416" cy="898324"/>
            <a:chOff x="1772309" y="4307149"/>
            <a:chExt cx="3116362" cy="898324"/>
          </a:xfrm>
        </p:grpSpPr>
        <p:sp>
          <p:nvSpPr>
            <p:cNvPr id="12" name="TextBox 11"/>
            <p:cNvSpPr txBox="1"/>
            <p:nvPr/>
          </p:nvSpPr>
          <p:spPr>
            <a:xfrm>
              <a:off x="1794209" y="4560313"/>
              <a:ext cx="307157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更新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Merkle Root -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计算区块哈希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追加到区块链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：生成区块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8634" y="3421514"/>
            <a:ext cx="3143416" cy="898324"/>
            <a:chOff x="1772309" y="4307149"/>
            <a:chExt cx="3116362" cy="898324"/>
          </a:xfrm>
        </p:grpSpPr>
        <p:sp>
          <p:nvSpPr>
            <p:cNvPr id="15" name="TextBox 14"/>
            <p:cNvSpPr txBox="1"/>
            <p:nvPr/>
          </p:nvSpPr>
          <p:spPr>
            <a:xfrm>
              <a:off x="1794209" y="4560313"/>
              <a:ext cx="307157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VM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依次执行每笔交易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成功交易加入区块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失败交易记录日志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：执行交易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57679" y="3051804"/>
            <a:ext cx="3143416" cy="898324"/>
            <a:chOff x="1772309" y="4307149"/>
            <a:chExt cx="3116362" cy="898324"/>
          </a:xfrm>
        </p:grpSpPr>
        <p:sp>
          <p:nvSpPr>
            <p:cNvPr id="18" name="TextBox 17"/>
            <p:cNvSpPr txBox="1"/>
            <p:nvPr/>
          </p:nvSpPr>
          <p:spPr>
            <a:xfrm>
              <a:off x="1794209" y="4560313"/>
              <a:ext cx="307157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从发送方扣除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Gas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费用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转入系统金库账户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失败交易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Gas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退回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Gas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费用结算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153115" y="4586244"/>
            <a:ext cx="3143416" cy="898324"/>
            <a:chOff x="1772309" y="4307149"/>
            <a:chExt cx="3116362" cy="898324"/>
          </a:xfrm>
        </p:grpSpPr>
        <p:sp>
          <p:nvSpPr>
            <p:cNvPr id="21" name="TextBox 20"/>
            <p:cNvSpPr txBox="1"/>
            <p:nvPr/>
          </p:nvSpPr>
          <p:spPr>
            <a:xfrm>
              <a:off x="1794209" y="4560313"/>
              <a:ext cx="307157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交易失败时状态回滚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Gas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费用退回发送方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金库账户扣减相应金额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：失败回滚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6" name="Rectangle 7"/>
          <p:cNvSpPr/>
          <p:nvPr/>
        </p:nvSpPr>
        <p:spPr>
          <a:xfrm>
            <a:off x="4304015" y="523295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10"/>
          <p:cNvSpPr/>
          <p:nvPr/>
        </p:nvSpPr>
        <p:spPr>
          <a:xfrm>
            <a:off x="7554760" y="488464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/>
          <p:cNvSpPr/>
          <p:nvPr/>
        </p:nvSpPr>
        <p:spPr>
          <a:xfrm flipH="1">
            <a:off x="4256140" y="372089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 Same Side Corner Rectangle 11"/>
          <p:cNvSpPr>
            <a:spLocks noChangeAspect="1"/>
          </p:cNvSpPr>
          <p:nvPr/>
        </p:nvSpPr>
        <p:spPr>
          <a:xfrm rot="9900000">
            <a:off x="7460614" y="3353564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/>
          <p:cNvSpPr/>
          <p:nvPr/>
        </p:nvSpPr>
        <p:spPr>
          <a:xfrm>
            <a:off x="4256141" y="220703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 descr="出块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25" y="1132205"/>
            <a:ext cx="1443355" cy="5478145"/>
          </a:xfrm>
          <a:prstGeom prst="rect">
            <a:avLst/>
          </a:prstGeom>
        </p:spPr>
      </p:pic>
      <p:sp>
        <p:nvSpPr>
          <p:cNvPr id="24" name="Rectangle 9"/>
          <p:cNvSpPr/>
          <p:nvPr/>
        </p:nvSpPr>
        <p:spPr>
          <a:xfrm>
            <a:off x="7513644" y="181027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0" name="Group 16"/>
          <p:cNvGrpSpPr/>
          <p:nvPr/>
        </p:nvGrpSpPr>
        <p:grpSpPr>
          <a:xfrm>
            <a:off x="8179904" y="1517644"/>
            <a:ext cx="3143416" cy="713539"/>
            <a:chOff x="1772309" y="4307149"/>
            <a:chExt cx="3116362" cy="713539"/>
          </a:xfrm>
        </p:grpSpPr>
        <p:sp>
          <p:nvSpPr>
            <p:cNvPr id="41" name="TextBox 17"/>
            <p:cNvSpPr txBox="1"/>
            <p:nvPr/>
          </p:nvSpPr>
          <p:spPr>
            <a:xfrm>
              <a:off x="1794209" y="4560313"/>
              <a:ext cx="307157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收集待打包交易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清空交易池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步骤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：交易池收集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45150" y="1488440"/>
            <a:ext cx="4918710" cy="61531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智能合约与经济模型</a:t>
            </a:r>
            <a:endParaRPr lang="zh-CN" altLang="en-US" sz="4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8296523" y="4268866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6405" y="4999990"/>
            <a:ext cx="675005" cy="61531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07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7" name="Freeform: Shape 6"/>
          <p:cNvSpPr/>
          <p:nvPr/>
        </p:nvSpPr>
        <p:spPr>
          <a:xfrm rot="10800000">
            <a:off x="10503406" y="5825500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57924"/>
            <a:ext cx="11573197" cy="724247"/>
          </a:xfrm>
        </p:spPr>
        <p:txBody>
          <a:bodyPr/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</a:rPr>
              <a:t>智能合约架构：三大合约协同</a:t>
            </a: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Rounded Rectangle 40"/>
          <p:cNvSpPr/>
          <p:nvPr>
            <p:custDataLst>
              <p:tags r:id="rId1"/>
            </p:custDataLst>
          </p:nvPr>
        </p:nvSpPr>
        <p:spPr>
          <a:xfrm>
            <a:off x="6050280" y="1425575"/>
            <a:ext cx="5177497" cy="142122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Rounded Rectangle 41"/>
          <p:cNvSpPr/>
          <p:nvPr>
            <p:custDataLst>
              <p:tags r:id="rId2"/>
            </p:custDataLst>
          </p:nvPr>
        </p:nvSpPr>
        <p:spPr>
          <a:xfrm>
            <a:off x="6050280" y="2980793"/>
            <a:ext cx="5177497" cy="142185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Rounded Rectangle 42"/>
          <p:cNvSpPr/>
          <p:nvPr/>
        </p:nvSpPr>
        <p:spPr>
          <a:xfrm>
            <a:off x="6050337" y="4536246"/>
            <a:ext cx="5177440" cy="160693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3" name="Group 42"/>
          <p:cNvGrpSpPr/>
          <p:nvPr>
            <p:custDataLst>
              <p:tags r:id="rId3"/>
            </p:custDataLst>
          </p:nvPr>
        </p:nvGrpSpPr>
        <p:grpSpPr>
          <a:xfrm>
            <a:off x="6154651" y="1491421"/>
            <a:ext cx="4802821" cy="1154506"/>
            <a:chOff x="3233964" y="1669939"/>
            <a:chExt cx="1400427" cy="1154430"/>
          </a:xfrm>
        </p:grpSpPr>
        <p:sp>
          <p:nvSpPr>
            <p:cNvPr id="44" name="TextBox 43"/>
            <p:cNvSpPr txBox="1"/>
            <p:nvPr>
              <p:custDataLst>
                <p:tags r:id="rId4"/>
              </p:custDataLst>
            </p:nvPr>
          </p:nvSpPr>
          <p:spPr>
            <a:xfrm>
              <a:off x="3233964" y="1669939"/>
              <a:ext cx="1400427" cy="36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治理合约</a:t>
              </a:r>
              <a:r>
                <a:rPr lang="en-US" altLang="zh-CN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       </a:t>
              </a:r>
              <a:endParaRPr lang="en-US" altLang="zh-CN" b="1" u="sng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>
              <p:custDataLst>
                <p:tags r:id="rId5"/>
              </p:custDataLst>
            </p:nvPr>
          </p:nvSpPr>
          <p:spPr>
            <a:xfrm>
              <a:off x="3233964" y="2036334"/>
              <a:ext cx="646793" cy="788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核心职责</a:t>
              </a:r>
              <a:endParaRPr lang="en-US" altLang="zh-CN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投票与共识</a:t>
              </a:r>
              <a:endParaRPr lang="zh-CN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权重计算</a:t>
              </a:r>
              <a:endParaRPr lang="zh-CN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阈值统计</a:t>
              </a:r>
              <a:endParaRPr lang="zh-CN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53" name="图片 52" descr="智能合约架构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320" y="1440815"/>
            <a:ext cx="3570605" cy="4890770"/>
          </a:xfrm>
          <a:prstGeom prst="rect">
            <a:avLst/>
          </a:prstGeom>
        </p:spPr>
      </p:pic>
      <p:sp>
        <p:nvSpPr>
          <p:cNvPr id="54" name="TextBox 44"/>
          <p:cNvSpPr txBox="1"/>
          <p:nvPr>
            <p:custDataLst>
              <p:tags r:id="rId7"/>
            </p:custDataLst>
          </p:nvPr>
        </p:nvSpPr>
        <p:spPr>
          <a:xfrm>
            <a:off x="7953501" y="1811681"/>
            <a:ext cx="3142188" cy="9284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主要功能</a:t>
            </a:r>
            <a:endParaRPr lang="en-US" altLang="zh-CN" sz="1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投票权重计算（信誉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质押）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共识判定（支持率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≥50% &amp;&amp;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参与率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≥50%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）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仅计已投票账户权重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SOP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状态回调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55" name="Group 42"/>
          <p:cNvGrpSpPr/>
          <p:nvPr>
            <p:custDataLst>
              <p:tags r:id="rId8"/>
            </p:custDataLst>
          </p:nvPr>
        </p:nvGrpSpPr>
        <p:grpSpPr>
          <a:xfrm>
            <a:off x="6154651" y="3053625"/>
            <a:ext cx="4802821" cy="1154506"/>
            <a:chOff x="3233964" y="1669939"/>
            <a:chExt cx="1400427" cy="1154430"/>
          </a:xfrm>
        </p:grpSpPr>
        <p:sp>
          <p:nvSpPr>
            <p:cNvPr id="56" name="TextBox 43"/>
            <p:cNvSpPr txBox="1"/>
            <p:nvPr>
              <p:custDataLst>
                <p:tags r:id="rId9"/>
              </p:custDataLst>
            </p:nvPr>
          </p:nvSpPr>
          <p:spPr>
            <a:xfrm>
              <a:off x="3233964" y="1669939"/>
              <a:ext cx="1400427" cy="36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Token</a:t>
              </a:r>
              <a:r>
                <a:rPr lang="zh-CN" altLang="en-US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合约</a:t>
              </a:r>
              <a:r>
                <a:rPr lang="en-US" altLang="zh-CN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       </a:t>
              </a:r>
              <a:endParaRPr lang="en-US" altLang="zh-CN" b="1" u="sng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7" name="TextBox 44"/>
            <p:cNvSpPr txBox="1"/>
            <p:nvPr>
              <p:custDataLst>
                <p:tags r:id="rId10"/>
              </p:custDataLst>
            </p:nvPr>
          </p:nvSpPr>
          <p:spPr>
            <a:xfrm>
              <a:off x="3233964" y="2036334"/>
              <a:ext cx="646793" cy="788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核心职责</a:t>
              </a:r>
              <a:endParaRPr lang="en-US" altLang="zh-CN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经济模型实现</a:t>
              </a:r>
              <a:endParaRPr lang="zh-CN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奖励与罚没</a:t>
              </a:r>
              <a:endParaRPr lang="zh-CN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Token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流转</a:t>
              </a:r>
              <a:endParaRPr lang="zh-CN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8" name="TextBox 44"/>
          <p:cNvSpPr txBox="1"/>
          <p:nvPr>
            <p:custDataLst>
              <p:tags r:id="rId11"/>
            </p:custDataLst>
          </p:nvPr>
        </p:nvSpPr>
        <p:spPr>
          <a:xfrm>
            <a:off x="7953501" y="3336419"/>
            <a:ext cx="3142188" cy="9284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主要功能</a:t>
            </a:r>
            <a:endParaRPr lang="en-US" altLang="zh-CN" sz="1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转账与质押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奖励分发（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Token +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信誉）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罚没机制（扣减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 +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信誉下降）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金库管理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61" name="Group 42"/>
          <p:cNvGrpSpPr/>
          <p:nvPr>
            <p:custDataLst>
              <p:tags r:id="rId12"/>
            </p:custDataLst>
          </p:nvPr>
        </p:nvGrpSpPr>
        <p:grpSpPr>
          <a:xfrm>
            <a:off x="6155286" y="4658166"/>
            <a:ext cx="4802821" cy="1154506"/>
            <a:chOff x="3233964" y="1669939"/>
            <a:chExt cx="1400427" cy="1154430"/>
          </a:xfrm>
        </p:grpSpPr>
        <p:sp>
          <p:nvSpPr>
            <p:cNvPr id="62" name="TextBox 43"/>
            <p:cNvSpPr txBox="1"/>
            <p:nvPr>
              <p:custDataLst>
                <p:tags r:id="rId13"/>
              </p:custDataLst>
            </p:nvPr>
          </p:nvSpPr>
          <p:spPr>
            <a:xfrm>
              <a:off x="3233964" y="1669939"/>
              <a:ext cx="1400427" cy="36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SOP</a:t>
              </a:r>
              <a:r>
                <a:rPr lang="zh-CN" altLang="en-US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合约</a:t>
              </a:r>
              <a:r>
                <a:rPr lang="en-US" altLang="zh-CN" b="1" u="sng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       </a:t>
              </a:r>
              <a:endParaRPr lang="en-US" altLang="zh-CN" b="1" u="sng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63" name="TextBox 44"/>
            <p:cNvSpPr txBox="1"/>
            <p:nvPr>
              <p:custDataLst>
                <p:tags r:id="rId14"/>
              </p:custDataLst>
            </p:nvPr>
          </p:nvSpPr>
          <p:spPr>
            <a:xfrm>
              <a:off x="3233964" y="2036334"/>
              <a:ext cx="646793" cy="788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核心职责</a:t>
              </a:r>
              <a:endParaRPr lang="en-US" altLang="zh-CN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运维流程控制</a:t>
              </a:r>
              <a:endParaRPr lang="zh-CN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状态机管理</a:t>
              </a:r>
              <a:endParaRPr lang="zh-CN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- </a:t>
              </a:r>
              <a:r>
                <a:rPr lang="zh-CN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流程约束</a:t>
              </a:r>
              <a:endParaRPr lang="zh-CN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4" name="TextBox 44"/>
          <p:cNvSpPr txBox="1"/>
          <p:nvPr>
            <p:custDataLst>
              <p:tags r:id="rId15"/>
            </p:custDataLst>
          </p:nvPr>
        </p:nvSpPr>
        <p:spPr>
          <a:xfrm>
            <a:off x="7953501" y="4954296"/>
            <a:ext cx="3142188" cy="9284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主要功能</a:t>
            </a:r>
            <a:endParaRPr lang="en-US" altLang="zh-CN" sz="12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状态转换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前置状态校验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事件日志发射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-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提案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ID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管理</a:t>
            </a:r>
            <a:endParaRPr lang="zh-CN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SOP</a:t>
            </a:r>
            <a:r>
              <a:rPr lang="zh-CN" altLang="en-US" sz="4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状态机与流程约束</a:t>
            </a:r>
            <a:endParaRPr lang="zh-CN" altLang="en-US" sz="4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0" name="Rectangle 119"/>
          <p:cNvSpPr/>
          <p:nvPr>
            <p:custDataLst>
              <p:tags r:id="rId1"/>
            </p:custDataLst>
          </p:nvPr>
        </p:nvSpPr>
        <p:spPr>
          <a:xfrm>
            <a:off x="713105" y="3892550"/>
            <a:ext cx="2700020" cy="1769745"/>
          </a:xfrm>
          <a:prstGeom prst="rect">
            <a:avLst/>
          </a:prstGeom>
          <a:gradFill>
            <a:gsLst>
              <a:gs pos="25000">
                <a:srgbClr val="FFAE41"/>
              </a:gs>
              <a:gs pos="75000">
                <a:srgbClr val="FFDC7A"/>
              </a:gs>
              <a:gs pos="0">
                <a:srgbClr val="FF6B2E"/>
              </a:gs>
              <a:gs pos="100000">
                <a:srgbClr val="FFF6B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/>
          <p:cNvSpPr/>
          <p:nvPr>
            <p:custDataLst>
              <p:tags r:id="rId2"/>
            </p:custDataLst>
          </p:nvPr>
        </p:nvSpPr>
        <p:spPr>
          <a:xfrm>
            <a:off x="706723" y="2308479"/>
            <a:ext cx="2700000" cy="1584176"/>
          </a:xfrm>
          <a:prstGeom prst="rect">
            <a:avLst/>
          </a:prstGeom>
          <a:gradFill>
            <a:gsLst>
              <a:gs pos="25000">
                <a:srgbClr val="FFD83A"/>
              </a:gs>
              <a:gs pos="75000">
                <a:srgbClr val="FFFD6D"/>
              </a:gs>
              <a:gs pos="0">
                <a:srgbClr val="F8C334"/>
              </a:gs>
              <a:gs pos="100000">
                <a:srgbClr val="FFFEB8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ectangle 121"/>
          <p:cNvSpPr/>
          <p:nvPr>
            <p:custDataLst>
              <p:tags r:id="rId3"/>
            </p:custDataLst>
          </p:nvPr>
        </p:nvSpPr>
        <p:spPr>
          <a:xfrm>
            <a:off x="8800678" y="2308479"/>
            <a:ext cx="2700000" cy="1584176"/>
          </a:xfrm>
          <a:prstGeom prst="rect">
            <a:avLst/>
          </a:prstGeom>
          <a:gradFill>
            <a:gsLst>
              <a:gs pos="96000">
                <a:srgbClr val="FDBE29"/>
              </a:gs>
              <a:gs pos="0">
                <a:srgbClr val="FFDC9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ectangle 122"/>
          <p:cNvSpPr/>
          <p:nvPr>
            <p:custDataLst>
              <p:tags r:id="rId4"/>
            </p:custDataLst>
          </p:nvPr>
        </p:nvSpPr>
        <p:spPr>
          <a:xfrm>
            <a:off x="8794574" y="3892804"/>
            <a:ext cx="2700000" cy="1584176"/>
          </a:xfrm>
          <a:prstGeom prst="rect">
            <a:avLst/>
          </a:prstGeom>
          <a:gradFill>
            <a:gsLst>
              <a:gs pos="18000">
                <a:srgbClr val="C48818"/>
              </a:gs>
              <a:gs pos="83000">
                <a:srgbClr val="F0C78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Group 123"/>
          <p:cNvGrpSpPr/>
          <p:nvPr>
            <p:custDataLst>
              <p:tags r:id="rId5"/>
            </p:custDataLst>
          </p:nvPr>
        </p:nvGrpSpPr>
        <p:grpSpPr>
          <a:xfrm>
            <a:off x="906749" y="4062776"/>
            <a:ext cx="2312159" cy="1521814"/>
            <a:chOff x="611560" y="4910023"/>
            <a:chExt cx="1851930" cy="1521814"/>
          </a:xfrm>
        </p:grpSpPr>
        <p:sp>
          <p:nvSpPr>
            <p:cNvPr id="125" name="TextBox 124"/>
            <p:cNvSpPr txBox="1"/>
            <p:nvPr>
              <p:custDataLst>
                <p:tags r:id="rId6"/>
              </p:custDataLst>
            </p:nvPr>
          </p:nvSpPr>
          <p:spPr>
            <a:xfrm>
              <a:off x="611560" y="4910023"/>
              <a:ext cx="1851930" cy="460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事件日志记录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26" name="TextBox 125"/>
            <p:cNvSpPr txBox="1"/>
            <p:nvPr>
              <p:custDataLst>
                <p:tags r:id="rId7"/>
              </p:custDataLst>
            </p:nvPr>
          </p:nvSpPr>
          <p:spPr>
            <a:xfrm>
              <a:off x="611560" y="5417107"/>
              <a:ext cx="185193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每个关键操作发射事件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DataCollected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RootCauseProposed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ConsensusReached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SolutionPhaseEntered</a:t>
              </a:r>
              <a:endPara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27" name="Group 126"/>
          <p:cNvGrpSpPr/>
          <p:nvPr>
            <p:custDataLst>
              <p:tags r:id="rId8"/>
            </p:custDataLst>
          </p:nvPr>
        </p:nvGrpSpPr>
        <p:grpSpPr>
          <a:xfrm>
            <a:off x="847939" y="2478452"/>
            <a:ext cx="2470150" cy="1152243"/>
            <a:chOff x="569346" y="4910024"/>
            <a:chExt cx="1978473" cy="1152243"/>
          </a:xfrm>
        </p:grpSpPr>
        <p:sp>
          <p:nvSpPr>
            <p:cNvPr id="128" name="TextBox 127"/>
            <p:cNvSpPr txBox="1"/>
            <p:nvPr>
              <p:custDataLst>
                <p:tags r:id="rId9"/>
              </p:custDataLst>
            </p:nvPr>
          </p:nvSpPr>
          <p:spPr>
            <a:xfrm>
              <a:off x="569346" y="4910024"/>
              <a:ext cx="1978473" cy="460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前置状态校验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29" name="TextBox 128"/>
            <p:cNvSpPr txBox="1"/>
            <p:nvPr>
              <p:custDataLst>
                <p:tags r:id="rId10"/>
              </p:custDataLst>
            </p:nvPr>
          </p:nvSpPr>
          <p:spPr>
            <a:xfrm>
              <a:off x="611560" y="5417107"/>
              <a:ext cx="18519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每个状态转换前检查当前状态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防止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Agent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跳步骤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确保流程合规性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30" name="Group 129"/>
          <p:cNvGrpSpPr/>
          <p:nvPr>
            <p:custDataLst>
              <p:tags r:id="rId11"/>
            </p:custDataLst>
          </p:nvPr>
        </p:nvGrpSpPr>
        <p:grpSpPr>
          <a:xfrm>
            <a:off x="8940623" y="2478451"/>
            <a:ext cx="2438400" cy="1152525"/>
            <a:chOff x="568328" y="4910023"/>
            <a:chExt cx="1953043" cy="1152525"/>
          </a:xfrm>
        </p:grpSpPr>
        <p:sp>
          <p:nvSpPr>
            <p:cNvPr id="131" name="TextBox 130"/>
            <p:cNvSpPr txBox="1"/>
            <p:nvPr>
              <p:custDataLst>
                <p:tags r:id="rId12"/>
              </p:custDataLst>
            </p:nvPr>
          </p:nvSpPr>
          <p:spPr>
            <a:xfrm>
              <a:off x="568328" y="4910023"/>
              <a:ext cx="1945414" cy="460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提案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ID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匹配检查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2" name="TextBox 131"/>
            <p:cNvSpPr txBox="1"/>
            <p:nvPr>
              <p:custDataLst>
                <p:tags r:id="rId13"/>
              </p:custDataLst>
            </p:nvPr>
          </p:nvSpPr>
          <p:spPr>
            <a:xfrm>
              <a:off x="571888" y="5417388"/>
              <a:ext cx="1949483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验证提案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ID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与当前活跃提案一致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防止状态混乱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保证提案唯一性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33" name="Group 132"/>
          <p:cNvGrpSpPr/>
          <p:nvPr>
            <p:custDataLst>
              <p:tags r:id="rId14"/>
            </p:custDataLst>
          </p:nvPr>
        </p:nvGrpSpPr>
        <p:grpSpPr>
          <a:xfrm>
            <a:off x="8988495" y="4062776"/>
            <a:ext cx="2394585" cy="1152244"/>
            <a:chOff x="611560" y="4910023"/>
            <a:chExt cx="1917949" cy="1152244"/>
          </a:xfrm>
        </p:grpSpPr>
        <p:sp>
          <p:nvSpPr>
            <p:cNvPr id="134" name="TextBox 133"/>
            <p:cNvSpPr txBox="1"/>
            <p:nvPr>
              <p:custDataLst>
                <p:tags r:id="rId15"/>
              </p:custDataLst>
            </p:nvPr>
          </p:nvSpPr>
          <p:spPr>
            <a:xfrm>
              <a:off x="611560" y="4910023"/>
              <a:ext cx="1917949" cy="460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状态原子性更新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35" name="TextBox 134"/>
            <p:cNvSpPr txBox="1"/>
            <p:nvPr>
              <p:custDataLst>
                <p:tags r:id="rId16"/>
              </p:custDataLst>
            </p:nvPr>
          </p:nvSpPr>
          <p:spPr>
            <a:xfrm>
              <a:off x="611560" y="5417107"/>
              <a:ext cx="18519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状态转换原子操作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要么全部成功，要么全部回滚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保证状态一致性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48" name="图片 147" descr="中央状态机图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782060" y="1410335"/>
            <a:ext cx="4627245" cy="4896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动态权重投票：信誉</a:t>
            </a:r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质押双重加成</a:t>
            </a: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746125" y="3830955"/>
            <a:ext cx="5598160" cy="2587625"/>
          </a:xfrm>
          <a:prstGeom prst="rect">
            <a:avLst/>
          </a:prstGeom>
          <a:solidFill>
            <a:schemeClr val="accent1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748665" y="1383030"/>
            <a:ext cx="5594985" cy="2447925"/>
          </a:xfrm>
          <a:prstGeom prst="rect">
            <a:avLst/>
          </a:prstGeom>
          <a:gradFill>
            <a:gsLst>
              <a:gs pos="50000">
                <a:srgbClr val="53C3CD"/>
              </a:gs>
              <a:gs pos="0">
                <a:srgbClr val="FFD06B"/>
              </a:gs>
              <a:gs pos="100000">
                <a:srgbClr val="196491"/>
              </a:gs>
            </a:gsLst>
            <a:lin ang="5400000" scaled="1"/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12"/>
          <p:cNvSpPr/>
          <p:nvPr>
            <p:custDataLst>
              <p:tags r:id="rId3"/>
            </p:custDataLst>
          </p:nvPr>
        </p:nvSpPr>
        <p:spPr>
          <a:xfrm>
            <a:off x="7046149" y="4612334"/>
            <a:ext cx="612000" cy="612000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TextBox 13"/>
          <p:cNvSpPr txBox="1"/>
          <p:nvPr>
            <p:custDataLst>
              <p:tags r:id="rId4"/>
            </p:custDataLst>
          </p:nvPr>
        </p:nvSpPr>
        <p:spPr>
          <a:xfrm>
            <a:off x="7820025" y="4563745"/>
            <a:ext cx="22542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动态权重计算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信誉分越高，权重越大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质押越多，权重越大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激励高质量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参与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val 14"/>
          <p:cNvSpPr/>
          <p:nvPr>
            <p:custDataLst>
              <p:tags r:id="rId5"/>
            </p:custDataLst>
          </p:nvPr>
        </p:nvSpPr>
        <p:spPr>
          <a:xfrm>
            <a:off x="7046077" y="5579737"/>
            <a:ext cx="612000" cy="612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/>
          <p:cNvSpPr txBox="1"/>
          <p:nvPr>
            <p:custDataLst>
              <p:tags r:id="rId6"/>
            </p:custDataLst>
          </p:nvPr>
        </p:nvSpPr>
        <p:spPr>
          <a:xfrm>
            <a:off x="7820025" y="5531485"/>
            <a:ext cx="24860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仅计已投票账户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分母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已投票账户的总权重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避免非参与账户稀释权重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提升共识效率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Parallelogram 30"/>
          <p:cNvSpPr/>
          <p:nvPr>
            <p:custDataLst>
              <p:tags r:id="rId7"/>
            </p:custDataLst>
          </p:nvPr>
        </p:nvSpPr>
        <p:spPr>
          <a:xfrm flipH="1">
            <a:off x="7222156" y="5763923"/>
            <a:ext cx="275022" cy="275702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Donut 24"/>
          <p:cNvSpPr/>
          <p:nvPr>
            <p:custDataLst>
              <p:tags r:id="rId8"/>
            </p:custDataLst>
          </p:nvPr>
        </p:nvSpPr>
        <p:spPr>
          <a:xfrm>
            <a:off x="7197721" y="4771094"/>
            <a:ext cx="305292" cy="30777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2665" y="2287905"/>
            <a:ext cx="4990465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投票权重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1.0 +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信誉加成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质押加成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信誉加成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max(0, (reputation - 50) / 10.0)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质押加成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stake / 1000.0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Text Placeholder 27"/>
          <p:cNvSpPr txBox="1"/>
          <p:nvPr/>
        </p:nvSpPr>
        <p:spPr>
          <a:xfrm>
            <a:off x="1002665" y="1784350"/>
            <a:ext cx="2883535" cy="431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权重计算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公式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4780" y="3731895"/>
            <a:ext cx="4166235" cy="229933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890385" y="138303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计算示例：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高信誉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reputation=85, stake=150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信誉加成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(85-50)/10 = 3.5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质押加成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150/1000 = 0.15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最终权重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1.0 + 3.5 + 0.15 = 4.65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低信誉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reputation=55, stake=50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信誉加成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(55-50)/10 = 0.5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质押加成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50/1000 = 0.05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最终权重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1.0 + 0.5 + 0.05 = 1.55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1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2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3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4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5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6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7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8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09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1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2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3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4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5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ags/tag116.xml><?xml version="1.0" encoding="utf-8"?>
<p:tagLst xmlns:p="http://schemas.openxmlformats.org/presentationml/2006/main">
  <p:tag name="KSO_WM_DIAGRAM_VIRTUALLY_FRAME" val="{&quot;height&quot;:466.42322834645677,&quot;left&quot;:55.35,&quot;top&quot;:6.127322834645656,&quot;width&quot;:896.7308661417322}"/>
</p:tagLst>
</file>

<file path=ppt/tags/tag117.xml><?xml version="1.0" encoding="utf-8"?>
<p:tagLst xmlns:p="http://schemas.openxmlformats.org/presentationml/2006/main">
  <p:tag name="KSO_WM_DIAGRAM_VIRTUALLY_FRAME" val="{&quot;height&quot;:466.42322834645677,&quot;left&quot;:55.35,&quot;top&quot;:6.127322834645656,&quot;width&quot;:896.7308661417322}"/>
</p:tagLst>
</file>

<file path=ppt/tags/tag118.xml><?xml version="1.0" encoding="utf-8"?>
<p:tagLst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19.xml><?xml version="1.0" encoding="utf-8"?>
<p:tagLst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21.xml><?xml version="1.0" encoding="utf-8"?>
<p:tagLst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22.xml><?xml version="1.0" encoding="utf-8"?>
<p:tagLst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23.xml><?xml version="1.0" encoding="utf-8"?>
<p:tagLst xmlns:p="http://schemas.openxmlformats.org/presentationml/2006/main">
  <p:tag name="KSO_WM_DIAGRAM_VIRTUALLY_FRAME" val="{&quot;height&quot;:170.6,&quot;left&quot;:532.3648818897638,&quot;top&quot;:359.35,&quot;width&quot;:301.73464566929135}"/>
</p:tagLst>
</file>

<file path=ppt/tags/tag124.xml><?xml version="1.0" encoding="utf-8"?>
<p:tagLst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5.xml><?xml version="1.0" encoding="utf-8"?>
<p:tagLst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6.xml><?xml version="1.0" encoding="utf-8"?>
<p:tagLst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7.xml><?xml version="1.0" encoding="utf-8"?>
<p:tagLst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8.xml><?xml version="1.0" encoding="utf-8"?>
<p:tagLst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29.xml><?xml version="1.0" encoding="utf-8"?>
<p:tagLst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31.xml><?xml version="1.0" encoding="utf-8"?>
<p:tagLst xmlns:p="http://schemas.openxmlformats.org/presentationml/2006/main">
  <p:tag name="KSO_WM_DIAGRAM_VIRTUALLY_FRAME" val="{&quot;height&quot;:250.80643177548694,&quot;left&quot;:71.15133858267717,&quot;top&quot;:226.2379527559055,&quot;width&quot;:688.782440944882}"/>
</p:tagLst>
</file>

<file path=ppt/tags/tag132.xml><?xml version="1.0" encoding="utf-8"?>
<p:tagLst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3.xml><?xml version="1.0" encoding="utf-8"?>
<p:tagLst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4.xml><?xml version="1.0" encoding="utf-8"?>
<p:tagLst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5.xml><?xml version="1.0" encoding="utf-8"?>
<p:tagLst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6.xml><?xml version="1.0" encoding="utf-8"?>
<p:tagLst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7.xml><?xml version="1.0" encoding="utf-8"?>
<p:tagLst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8.xml><?xml version="1.0" encoding="utf-8"?>
<p:tagLst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39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1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2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3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4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5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6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7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8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49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1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2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3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4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5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6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7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8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59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61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62.xml><?xml version="1.0" encoding="utf-8"?>
<p:tagLst xmlns:p="http://schemas.openxmlformats.org/presentationml/2006/main">
  <p:tag name="KSO_WM_DIAGRAM_VIRTUALLY_FRAME" val="{&quot;height&quot;:212.22267716535436,&quot;left&quot;:60.95,&quot;top&quot;:92.12732283464564,&quot;width&quot;:809.15}"/>
</p:tagLst>
</file>

<file path=ppt/tags/tag163.xml><?xml version="1.0" encoding="utf-8"?>
<p:tagLst xmlns:p="http://schemas.openxmlformats.org/presentationml/2006/main">
  <p:tag name="KSO_WM_DIAGRAM_VIRTUALLY_FRAME" val="{&quot;height&quot;:197.42925109635098,&quot;left&quot;:60.35,&quot;top&quot;:92.12732283464564,&quot;width&quot;:809.15}"/>
</p:tagLst>
</file>

<file path=ppt/tags/tag164.xml><?xml version="1.0" encoding="utf-8"?>
<p:tagLst xmlns:p="http://schemas.openxmlformats.org/presentationml/2006/main">
  <p:tag name="KSO_WM_DIAGRAM_VIRTUALLY_FRAME" val="{&quot;height&quot;:65.95629921259838,&quot;left&quot;:441.56488188976374,&quot;top&quot;:398.1585039370079,&quot;width&quot;:427.93464566929134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be0593ec3e69506678779a99fc6716569b2b560"/>
  <p:tag name="KSO_WM_NEWLAYOUT_GROUP_ID" val="layout_10003"/>
  <p:tag name="KSO_WM_NEWLAYOUT_ID" val="slide_10cd397e0139f3d8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3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4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5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6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7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8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79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81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82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83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84.xml><?xml version="1.0" encoding="utf-8"?>
<p:tagLst xmlns:p="http://schemas.openxmlformats.org/presentationml/2006/main">
  <p:tag name="KSO_WM_DIAGRAM_VIRTUALLY_FRAME" val="{&quot;height&quot;:131.77905511811022,&quot;left&quot;:45.714881889763724,&quot;top&quot;:361.62118110236236,&quot;width&quot;:843.0159842519686}"/>
</p:tagLst>
</file>

<file path=ppt/tags/tag85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86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87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88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89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1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2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3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4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5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6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7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8.xml><?xml version="1.0" encoding="utf-8"?>
<p:tagLst xmlns:p="http://schemas.openxmlformats.org/presentationml/2006/main">
  <p:tag name="KSO_WM_DIAGRAM_VIRTUALLY_FRAME" val="{&quot;height&quot;:238.5,&quot;left&quot;:476.4,&quot;top&quot;:112.25,&quot;width&quot;:407.6769291338584}"/>
</p:tagLst>
</file>

<file path=ppt/tags/tag99.xml><?xml version="1.0" encoding="utf-8"?>
<p:tagLst xmlns:p="http://schemas.openxmlformats.org/presentationml/2006/main">
  <p:tag name="KSO_WM_DIAGRAM_VIRTUALLY_FRAME" val="{&quot;height&quot;:385.60826771653535,&quot;left&quot;:55.647480314960646,&quot;top&quot;:111.05,&quot;width&quot;:849.9177165354329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3582</Words>
  <Application>WPS 演示</Application>
  <PresentationFormat>宽屏</PresentationFormat>
  <Paragraphs>452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Contents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胡永杰</cp:lastModifiedBy>
  <cp:revision>166</cp:revision>
  <dcterms:created xsi:type="dcterms:W3CDTF">2019-06-19T02:08:00Z</dcterms:created>
  <dcterms:modified xsi:type="dcterms:W3CDTF">2025-12-28T20:44:25Z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D7A241324D4E4262B50D1E0C7EB78AAB_11</vt:lpwstr>
  </property>
</Properties>
</file>